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Override PartName="/ppt/notesSlides/notesSlide31.xml" ContentType="application/vnd.openxmlformats-officedocument.presentationml.notesSlide+xml"/>
  <Override PartName="/ppt/charts/chart4.xml" ContentType="application/vnd.openxmlformats-officedocument.drawingml.chart+xml"/>
  <Override PartName="/ppt/notesSlides/notesSlide32.xml" ContentType="application/vnd.openxmlformats-officedocument.presentationml.notesSlide+xml"/>
  <Override PartName="/ppt/charts/chart5.xml" ContentType="application/vnd.openxmlformats-officedocument.drawingml.chart+xml"/>
  <Override PartName="/ppt/notesSlides/notesSlide33.xml" ContentType="application/vnd.openxmlformats-officedocument.presentationml.notesSlide+xml"/>
  <Override PartName="/ppt/charts/chart6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4"/>
  </p:notesMasterIdLst>
  <p:handoutMasterIdLst>
    <p:handoutMasterId r:id="rId45"/>
  </p:handoutMasterIdLst>
  <p:sldIdLst>
    <p:sldId id="256" r:id="rId3"/>
    <p:sldId id="578" r:id="rId4"/>
    <p:sldId id="385" r:id="rId5"/>
    <p:sldId id="454" r:id="rId6"/>
    <p:sldId id="586" r:id="rId7"/>
    <p:sldId id="521" r:id="rId8"/>
    <p:sldId id="520" r:id="rId9"/>
    <p:sldId id="361" r:id="rId10"/>
    <p:sldId id="589" r:id="rId11"/>
    <p:sldId id="389" r:id="rId12"/>
    <p:sldId id="607" r:id="rId13"/>
    <p:sldId id="609" r:id="rId14"/>
    <p:sldId id="610" r:id="rId15"/>
    <p:sldId id="611" r:id="rId16"/>
    <p:sldId id="612" r:id="rId17"/>
    <p:sldId id="614" r:id="rId18"/>
    <p:sldId id="408" r:id="rId19"/>
    <p:sldId id="409" r:id="rId20"/>
    <p:sldId id="615" r:id="rId21"/>
    <p:sldId id="413" r:id="rId22"/>
    <p:sldId id="579" r:id="rId23"/>
    <p:sldId id="470" r:id="rId24"/>
    <p:sldId id="471" r:id="rId25"/>
    <p:sldId id="474" r:id="rId26"/>
    <p:sldId id="475" r:id="rId27"/>
    <p:sldId id="527" r:id="rId28"/>
    <p:sldId id="528" r:id="rId29"/>
    <p:sldId id="480" r:id="rId30"/>
    <p:sldId id="525" r:id="rId31"/>
    <p:sldId id="581" r:id="rId32"/>
    <p:sldId id="616" r:id="rId33"/>
    <p:sldId id="481" r:id="rId34"/>
    <p:sldId id="483" r:id="rId35"/>
    <p:sldId id="588" r:id="rId36"/>
    <p:sldId id="587" r:id="rId37"/>
    <p:sldId id="617" r:id="rId38"/>
    <p:sldId id="539" r:id="rId39"/>
    <p:sldId id="550" r:id="rId40"/>
    <p:sldId id="585" r:id="rId41"/>
    <p:sldId id="430" r:id="rId42"/>
    <p:sldId id="497" r:id="rId43"/>
  </p:sldIdLst>
  <p:sldSz cx="12192000" cy="6858000"/>
  <p:notesSz cx="10234613" cy="70993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66CC"/>
    <a:srgbClr val="FF5050"/>
    <a:srgbClr val="57257D"/>
    <a:srgbClr val="FF9900"/>
    <a:srgbClr val="FFC000"/>
    <a:srgbClr val="FFFFFF"/>
    <a:srgbClr val="000000"/>
    <a:srgbClr val="D9D9D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8046" autoAdjust="0"/>
  </p:normalViewPr>
  <p:slideViewPr>
    <p:cSldViewPr snapToGrid="0">
      <p:cViewPr>
        <p:scale>
          <a:sx n="70" d="100"/>
          <a:sy n="70" d="100"/>
        </p:scale>
        <p:origin x="-1536" y="-9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ne\Documents\IML\05Wissenschaft\VG%20Wort\Untersuchung\Bericht\Abschlussbericht\Daten_Berich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ppe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ne\Desktop\Excel_Berich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ne\Documents\IML\05Wissenschaft\VG%20Wort\Bericht\Bericht\Abschlussbericht\Daten_Berich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ne\Documents\IML\05Wissenschaft\VG%20Wort\Untersuchung\Bericht\Zwischenbericht\Kopie%20von%20document_reports%20(2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ne\Documents\IML\05Wissenschaft\VG%20Wort\Untersuchung\Bericht\Zwischenbericht\Kopie%20von%20document_reports%20(2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ne\Documents\IML\05Wissenschaft\VG%20Wort\Untersuchung\Bericht\Abschlussbericht\Studeiumfrag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ne\Documents\IML\05Wissenschaft\VG%20Wort\Untersuchung\Bericht\Abschlussbericht\Studeiumfrag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Calibri" panose="020F0502020204030204" pitchFamily="34" charset="0"/>
              </a:defRPr>
            </a:pPr>
            <a:r>
              <a:rPr lang="de-DE" sz="1400" b="1" i="0" u="none" strike="noStrike" baseline="0" dirty="0">
                <a:latin typeface="Calibri" panose="020F0502020204030204" pitchFamily="34" charset="0"/>
              </a:rPr>
              <a:t>Eine wie große Rolle spielte die Bereitstellung von Literatur zum Download über </a:t>
            </a:r>
            <a:r>
              <a:rPr lang="de-DE" sz="1400" b="1" i="0" u="none" strike="noStrike" baseline="0" dirty="0" err="1">
                <a:latin typeface="Calibri" panose="020F0502020204030204" pitchFamily="34" charset="0"/>
              </a:rPr>
              <a:t>Stud.IP</a:t>
            </a:r>
            <a:r>
              <a:rPr lang="de-DE" sz="1400" b="1" i="0" u="none" strike="noStrike" baseline="0" dirty="0">
                <a:latin typeface="Calibri" panose="020F0502020204030204" pitchFamily="34" charset="0"/>
              </a:rPr>
              <a:t> in Ihrem Studium bislang? </a:t>
            </a:r>
            <a:r>
              <a:rPr lang="de-DE" sz="1400" b="1" i="0" u="none" strike="noStrike" baseline="0" dirty="0" smtClean="0">
                <a:latin typeface="Calibri" panose="020F0502020204030204" pitchFamily="34" charset="0"/>
              </a:rPr>
              <a:t>   (</a:t>
            </a:r>
            <a:r>
              <a:rPr lang="de-DE" sz="1400" b="1" i="0" u="none" strike="noStrike" baseline="0" dirty="0">
                <a:latin typeface="Calibri" panose="020F0502020204030204" pitchFamily="34" charset="0"/>
              </a:rPr>
              <a:t>n= 393 Studierende der UOS)</a:t>
            </a:r>
            <a:endParaRPr lang="de-DE" sz="1400" dirty="0">
              <a:latin typeface="Calibri" panose="020F0502020204030204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800">
                    <a:latin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Bereitstellung!$B$3:$B$7</c:f>
              <c:strCache>
                <c:ptCount val="5"/>
                <c:pt idx="0">
                  <c:v>gar keine</c:v>
                </c:pt>
                <c:pt idx="4">
                  <c:v>sehr große</c:v>
                </c:pt>
              </c:strCache>
            </c:strRef>
          </c:cat>
          <c:val>
            <c:numRef>
              <c:f>Bereitstellung!$C$3:$C$7</c:f>
              <c:numCache>
                <c:formatCode>0%</c:formatCode>
                <c:ptCount val="5"/>
                <c:pt idx="0">
                  <c:v>4.2780748663101602E-2</c:v>
                </c:pt>
                <c:pt idx="1">
                  <c:v>5.6149732620320858E-2</c:v>
                </c:pt>
                <c:pt idx="2">
                  <c:v>9.6256684491978606E-2</c:v>
                </c:pt>
                <c:pt idx="3">
                  <c:v>0.25133689839572193</c:v>
                </c:pt>
                <c:pt idx="4">
                  <c:v>0.553475935828877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194432"/>
        <c:axId val="210195968"/>
      </c:barChart>
      <c:catAx>
        <c:axId val="2101944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Calibri" panose="020F0502020204030204" pitchFamily="34" charset="0"/>
              </a:defRPr>
            </a:pPr>
            <a:endParaRPr lang="de-DE"/>
          </a:p>
        </c:txPr>
        <c:crossAx val="210195968"/>
        <c:crosses val="autoZero"/>
        <c:auto val="1"/>
        <c:lblAlgn val="ctr"/>
        <c:lblOffset val="100"/>
        <c:noMultiLvlLbl val="0"/>
      </c:catAx>
      <c:valAx>
        <c:axId val="21019596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Calibri" panose="020F0502020204030204" pitchFamily="34" charset="0"/>
              </a:defRPr>
            </a:pPr>
            <a:endParaRPr lang="de-DE"/>
          </a:p>
        </c:txPr>
        <c:crossAx val="210194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de-DE" sz="1400" dirty="0"/>
              <a:t>Ein wie große Rolle spielt die Bereitstellung von Literatur zum </a:t>
            </a:r>
            <a:r>
              <a:rPr lang="de-DE" sz="1400" dirty="0" smtClean="0"/>
              <a:t>Download </a:t>
            </a:r>
            <a:r>
              <a:rPr lang="de-DE" sz="1400" dirty="0"/>
              <a:t>über </a:t>
            </a:r>
            <a:r>
              <a:rPr lang="de-DE" sz="1400" dirty="0" err="1"/>
              <a:t>Stud.IP</a:t>
            </a:r>
            <a:r>
              <a:rPr lang="de-DE" sz="1400" dirty="0"/>
              <a:t> für Ihre Lehre? </a:t>
            </a:r>
          </a:p>
          <a:p>
            <a:pPr>
              <a:defRPr sz="1400"/>
            </a:pPr>
            <a:r>
              <a:rPr lang="de-DE" sz="1400" dirty="0"/>
              <a:t>(n= 176 Lehrende der UOS)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Tabelle1!$B$19:$B$23</c:f>
              <c:strCache>
                <c:ptCount val="5"/>
                <c:pt idx="0">
                  <c:v>gar keine </c:v>
                </c:pt>
                <c:pt idx="4">
                  <c:v>sehr große </c:v>
                </c:pt>
              </c:strCache>
            </c:strRef>
          </c:cat>
          <c:val>
            <c:numRef>
              <c:f>Tabelle1!$C$19:$C$23</c:f>
              <c:numCache>
                <c:formatCode>0%</c:formatCode>
                <c:ptCount val="5"/>
                <c:pt idx="0">
                  <c:v>6.8181818181818177E-2</c:v>
                </c:pt>
                <c:pt idx="1">
                  <c:v>0.11931818181818182</c:v>
                </c:pt>
                <c:pt idx="2">
                  <c:v>0.17045454545454544</c:v>
                </c:pt>
                <c:pt idx="3">
                  <c:v>0.30113636363636365</c:v>
                </c:pt>
                <c:pt idx="4">
                  <c:v>0.34090909090909088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212352"/>
        <c:axId val="210213888"/>
      </c:barChart>
      <c:catAx>
        <c:axId val="210212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210213888"/>
        <c:crosses val="autoZero"/>
        <c:auto val="1"/>
        <c:lblAlgn val="ctr"/>
        <c:lblOffset val="100"/>
        <c:noMultiLvlLbl val="0"/>
      </c:catAx>
      <c:valAx>
        <c:axId val="210213888"/>
        <c:scaling>
          <c:orientation val="minMax"/>
          <c:max val="0.60000000000000009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210212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Calibri" panose="020F0502020204030204" pitchFamily="34" charset="0"/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1800" b="1" i="0" baseline="0" dirty="0" smtClean="0">
                <a:effectLst/>
                <a:latin typeface="Calibri" panose="020F0502020204030204" pitchFamily="34" charset="0"/>
              </a:rPr>
              <a:t>37843 </a:t>
            </a:r>
            <a:r>
              <a:rPr lang="en-US" sz="1800" b="1" i="0" baseline="0" dirty="0" err="1" smtClean="0">
                <a:effectLst/>
                <a:latin typeface="Calibri" panose="020F0502020204030204" pitchFamily="34" charset="0"/>
              </a:rPr>
              <a:t>Dokumente</a:t>
            </a:r>
            <a:r>
              <a:rPr lang="en-US" sz="1800" b="1" i="0" baseline="0" dirty="0" smtClean="0">
                <a:effectLst/>
                <a:latin typeface="Calibri" panose="020F0502020204030204" pitchFamily="34" charset="0"/>
              </a:rPr>
              <a:t> </a:t>
            </a:r>
            <a:r>
              <a:rPr lang="en-US" sz="1800" b="1" i="0" baseline="0" dirty="0" err="1" smtClean="0">
                <a:effectLst/>
                <a:latin typeface="Calibri" panose="020F0502020204030204" pitchFamily="34" charset="0"/>
              </a:rPr>
              <a:t>insgesamt</a:t>
            </a:r>
            <a:r>
              <a:rPr lang="de-DE" sz="1800" b="1" i="0" baseline="0" dirty="0" smtClean="0">
                <a:effectLst/>
                <a:latin typeface="Calibri" panose="020F0502020204030204" pitchFamily="34" charset="0"/>
              </a:rPr>
              <a:t> </a:t>
            </a:r>
            <a:endParaRPr lang="de-DE" dirty="0" smtClean="0">
              <a:effectLst/>
              <a:latin typeface="Calibri" panose="020F0502020204030204" pitchFamily="34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Pt>
            <c:idx val="3"/>
            <c:bubble3D val="0"/>
            <c:spPr>
              <a:solidFill>
                <a:srgbClr val="C00000"/>
              </a:solidFill>
            </c:spPr>
          </c:dPt>
          <c:dLbls>
            <c:numFmt formatCode="0.00%" sourceLinked="0"/>
            <c:txPr>
              <a:bodyPr/>
              <a:lstStyle/>
              <a:p>
                <a:pPr>
                  <a:defRPr sz="1800">
                    <a:latin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studIP!$N$3:$N$7</c:f>
              <c:strCache>
                <c:ptCount val="5"/>
                <c:pt idx="0">
                  <c:v>Eigene Werke: 80,39%</c:v>
                </c:pt>
                <c:pt idx="1">
                  <c:v>Lizenz liegt vor: 6,05%</c:v>
                </c:pt>
                <c:pt idx="2">
                  <c:v>freie Lizenz: 6,46%</c:v>
                </c:pt>
                <c:pt idx="3">
                  <c:v>meldepflichtige Sprachwerke § 52a UrhG: 5,58%</c:v>
                </c:pt>
                <c:pt idx="4">
                  <c:v>§ 52a UrhG (Abbildungen, Musik etc.) 1, 53%</c:v>
                </c:pt>
              </c:strCache>
            </c:strRef>
          </c:cat>
          <c:val>
            <c:numRef>
              <c:f>studIP!$O$3:$O$7</c:f>
              <c:numCache>
                <c:formatCode>0.00%</c:formatCode>
                <c:ptCount val="5"/>
                <c:pt idx="0">
                  <c:v>0.8038561364479051</c:v>
                </c:pt>
                <c:pt idx="1">
                  <c:v>6.0543460988399814E-2</c:v>
                </c:pt>
                <c:pt idx="2">
                  <c:v>6.4569097939509504E-2</c:v>
                </c:pt>
                <c:pt idx="3">
                  <c:v>5.57762593357699E-2</c:v>
                </c:pt>
                <c:pt idx="4">
                  <c:v>1.5255045288415699E-2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800">
              <a:latin typeface="Calibri" panose="020F0502020204030204" pitchFamily="34" charset="0"/>
            </a:defRPr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</c:dPt>
          <c:dLbls>
            <c:txPr>
              <a:bodyPr/>
              <a:lstStyle/>
              <a:p>
                <a:pPr>
                  <a:defRPr sz="18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Semsetrvergleich!$I$75:$J$84</c:f>
              <c:multiLvlStrCache>
                <c:ptCount val="10"/>
                <c:lvl>
                  <c:pt idx="0">
                    <c:v>Studierende</c:v>
                  </c:pt>
                  <c:pt idx="1">
                    <c:v>Lehrende</c:v>
                  </c:pt>
                  <c:pt idx="2">
                    <c:v>Studierende</c:v>
                  </c:pt>
                  <c:pt idx="3">
                    <c:v>Lehrende</c:v>
                  </c:pt>
                  <c:pt idx="4">
                    <c:v>Studierende</c:v>
                  </c:pt>
                  <c:pt idx="5">
                    <c:v>Lehrende</c:v>
                  </c:pt>
                  <c:pt idx="6">
                    <c:v>Studierende</c:v>
                  </c:pt>
                  <c:pt idx="7">
                    <c:v>Lehrende</c:v>
                  </c:pt>
                  <c:pt idx="8">
                    <c:v>Studierende</c:v>
                  </c:pt>
                  <c:pt idx="9">
                    <c:v>Lehrende</c:v>
                  </c:pt>
                </c:lvl>
                <c:lvl>
                  <c:pt idx="0">
                    <c:v>WS 2010/11</c:v>
                  </c:pt>
                  <c:pt idx="2">
                    <c:v>WS 2011/12</c:v>
                  </c:pt>
                  <c:pt idx="4">
                    <c:v>WS 2012/13</c:v>
                  </c:pt>
                  <c:pt idx="6">
                    <c:v>WS 2013/14</c:v>
                  </c:pt>
                  <c:pt idx="8">
                    <c:v>WS 2014/15</c:v>
                  </c:pt>
                </c:lvl>
              </c:multiLvlStrCache>
            </c:multiLvlStrRef>
          </c:cat>
          <c:val>
            <c:numRef>
              <c:f>Semsetrvergleich!$K$75:$K$84</c:f>
              <c:numCache>
                <c:formatCode>General</c:formatCode>
                <c:ptCount val="10"/>
                <c:pt idx="0">
                  <c:v>8807</c:v>
                </c:pt>
                <c:pt idx="1">
                  <c:v>19598</c:v>
                </c:pt>
                <c:pt idx="2">
                  <c:v>9593</c:v>
                </c:pt>
                <c:pt idx="3">
                  <c:v>23636</c:v>
                </c:pt>
                <c:pt idx="4">
                  <c:v>10165</c:v>
                </c:pt>
                <c:pt idx="5">
                  <c:v>26572</c:v>
                </c:pt>
                <c:pt idx="6">
                  <c:v>11665</c:v>
                </c:pt>
                <c:pt idx="7">
                  <c:v>27901</c:v>
                </c:pt>
                <c:pt idx="8">
                  <c:v>15838</c:v>
                </c:pt>
                <c:pt idx="9">
                  <c:v>22855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400128"/>
        <c:axId val="206410112"/>
      </c:barChart>
      <c:catAx>
        <c:axId val="2064001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206410112"/>
        <c:crosses val="autoZero"/>
        <c:auto val="1"/>
        <c:lblAlgn val="ctr"/>
        <c:lblOffset val="100"/>
        <c:noMultiLvlLbl val="0"/>
      </c:catAx>
      <c:valAx>
        <c:axId val="20641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206400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Calibri" panose="020F0502020204030204" pitchFamily="34" charset="0"/>
        </a:defRPr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de-DE" sz="1800"/>
              <a:t>Gemeldete Werkstypen (n = 1.029 Meldungen)</a:t>
            </a:r>
          </a:p>
        </c:rich>
      </c:tx>
      <c:layout>
        <c:manualLayout>
          <c:xMode val="edge"/>
          <c:yMode val="edge"/>
          <c:x val="0.59176214328100585"/>
          <c:y val="3.4789784151620241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Tabelle1!$A$35:$A$38</c:f>
              <c:strCache>
                <c:ptCount val="4"/>
                <c:pt idx="0">
                  <c:v>Teile aus Büchern</c:v>
                </c:pt>
                <c:pt idx="1">
                  <c:v>Einzelne Beiträge aus Büchern</c:v>
                </c:pt>
                <c:pt idx="2">
                  <c:v>Zeitschriftenbeiträge</c:v>
                </c:pt>
                <c:pt idx="3">
                  <c:v>Sonstiges</c:v>
                </c:pt>
              </c:strCache>
            </c:strRef>
          </c:cat>
          <c:val>
            <c:numRef>
              <c:f>Tabelle1!$B$35:$B$38</c:f>
              <c:numCache>
                <c:formatCode>0%</c:formatCode>
                <c:ptCount val="4"/>
                <c:pt idx="0">
                  <c:v>0.48590864917395532</c:v>
                </c:pt>
                <c:pt idx="1">
                  <c:v>0.31584062196307094</c:v>
                </c:pt>
                <c:pt idx="2">
                  <c:v>0.18950437317784258</c:v>
                </c:pt>
                <c:pt idx="3">
                  <c:v>8.7463556851311956E-3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563608980407554"/>
          <c:y val="0.40092160266484261"/>
          <c:w val="0.30026637127452177"/>
          <c:h val="0.29710686384951596"/>
        </c:manualLayout>
      </c:layout>
      <c:overlay val="0"/>
      <c:txPr>
        <a:bodyPr/>
        <a:lstStyle/>
        <a:p>
          <a:pPr>
            <a:defRPr sz="18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2400">
          <a:latin typeface="Calibri" panose="020F0502020204030204" pitchFamily="34" charset="0"/>
        </a:defRPr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Tabelle1!$G$5:$G$14</c:f>
              <c:strCache>
                <c:ptCount val="10"/>
                <c:pt idx="0">
                  <c:v>FB 1: Sozialwissenschaften</c:v>
                </c:pt>
                <c:pt idx="1">
                  <c:v>FB 2: Kultur-&amp; Geowissenschaften</c:v>
                </c:pt>
                <c:pt idx="2">
                  <c:v>FB 3: Erziehungs-&amp; Kulturwiss.</c:v>
                </c:pt>
                <c:pt idx="3">
                  <c:v>FB 4: Physik</c:v>
                </c:pt>
                <c:pt idx="4">
                  <c:v>FB 5: Biologie/Chemie</c:v>
                </c:pt>
                <c:pt idx="5">
                  <c:v>FB 6: Mathematik/Informatik</c:v>
                </c:pt>
                <c:pt idx="6">
                  <c:v>FB 7: Sprach-&amp; Literaturwiss.</c:v>
                </c:pt>
                <c:pt idx="7">
                  <c:v>FB 8: Humanwissenschaften</c:v>
                </c:pt>
                <c:pt idx="8">
                  <c:v>FB 9: Wirtschaftswissenschaften</c:v>
                </c:pt>
                <c:pt idx="9">
                  <c:v>FB 10: Rechtswissenschaften</c:v>
                </c:pt>
              </c:strCache>
            </c:strRef>
          </c:cat>
          <c:val>
            <c:numRef>
              <c:f>Tabelle1!$H$5:$H$14</c:f>
              <c:numCache>
                <c:formatCode>0</c:formatCode>
                <c:ptCount val="10"/>
                <c:pt idx="0">
                  <c:v>117</c:v>
                </c:pt>
                <c:pt idx="1">
                  <c:v>163</c:v>
                </c:pt>
                <c:pt idx="2">
                  <c:v>207</c:v>
                </c:pt>
                <c:pt idx="3">
                  <c:v>28</c:v>
                </c:pt>
                <c:pt idx="4">
                  <c:v>0</c:v>
                </c:pt>
                <c:pt idx="5">
                  <c:v>30</c:v>
                </c:pt>
                <c:pt idx="6">
                  <c:v>287</c:v>
                </c:pt>
                <c:pt idx="7">
                  <c:v>182</c:v>
                </c:pt>
                <c:pt idx="8">
                  <c:v>7</c:v>
                </c:pt>
                <c:pt idx="9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523392"/>
        <c:axId val="206529280"/>
      </c:barChart>
      <c:catAx>
        <c:axId val="2065233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de-DE"/>
          </a:p>
        </c:txPr>
        <c:crossAx val="206529280"/>
        <c:crosses val="autoZero"/>
        <c:auto val="1"/>
        <c:lblAlgn val="ctr"/>
        <c:lblOffset val="100"/>
        <c:noMultiLvlLbl val="0"/>
      </c:catAx>
      <c:valAx>
        <c:axId val="206529280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2065233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Calibri" panose="020F0502020204030204" pitchFamily="34" charset="0"/>
        </a:defRPr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>
                <a:latin typeface="Calibri" panose="020F0502020204030204" pitchFamily="34" charset="0"/>
                <a:cs typeface="Arial" panose="020B0604020202020204" pitchFamily="34" charset="0"/>
              </a:defRPr>
            </a:pPr>
            <a:r>
              <a:rPr lang="de-DE" sz="1400" b="1" dirty="0">
                <a:latin typeface="Calibri" panose="020F0502020204030204" pitchFamily="34" charset="0"/>
                <a:cs typeface="Arial" panose="020B0604020202020204" pitchFamily="34" charset="0"/>
              </a:rPr>
              <a:t>Wie hat sich die Menge der in Ihren Veranstaltungen über </a:t>
            </a:r>
            <a:r>
              <a:rPr lang="de-DE" sz="1400" b="1" dirty="0" err="1">
                <a:latin typeface="Calibri" panose="020F0502020204030204" pitchFamily="34" charset="0"/>
                <a:cs typeface="Arial" panose="020B0604020202020204" pitchFamily="34" charset="0"/>
              </a:rPr>
              <a:t>Stud.IP</a:t>
            </a:r>
            <a:r>
              <a:rPr lang="de-DE" sz="1400" b="1" dirty="0">
                <a:latin typeface="Calibri" panose="020F0502020204030204" pitchFamily="34" charset="0"/>
                <a:cs typeface="Arial" panose="020B0604020202020204" pitchFamily="34" charset="0"/>
              </a:rPr>
              <a:t> zum Download bereitgestellten Literatur gegenüber den </a:t>
            </a:r>
            <a:r>
              <a:rPr lang="de-DE" sz="1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vorhergehenden</a:t>
            </a:r>
            <a:r>
              <a:rPr lang="de-DE" sz="1400" b="1" baseline="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Semestern </a:t>
            </a:r>
            <a:r>
              <a:rPr lang="de-DE" sz="1400" b="1" dirty="0">
                <a:latin typeface="Calibri" panose="020F0502020204030204" pitchFamily="34" charset="0"/>
                <a:cs typeface="Arial" panose="020B0604020202020204" pitchFamily="34" charset="0"/>
              </a:rPr>
              <a:t>verändert? In diesem Semester gab es… (n=330)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0%" sourceLinked="0"/>
            <c:txPr>
              <a:bodyPr/>
              <a:lstStyle/>
              <a:p>
                <a:pPr>
                  <a:defRPr sz="1800">
                    <a:latin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Tabelle1!$A$1:$A$5</c:f>
              <c:strCache>
                <c:ptCount val="5"/>
                <c:pt idx="0">
                  <c:v>sehr viel weniger Literatur</c:v>
                </c:pt>
                <c:pt idx="4">
                  <c:v>sehr viel mehr Literatur</c:v>
                </c:pt>
              </c:strCache>
            </c:strRef>
          </c:cat>
          <c:val>
            <c:numRef>
              <c:f>Tabelle1!$B$1:$B$5</c:f>
              <c:numCache>
                <c:formatCode>0.00%</c:formatCode>
                <c:ptCount val="5"/>
                <c:pt idx="0">
                  <c:v>0.26060606060606062</c:v>
                </c:pt>
                <c:pt idx="1">
                  <c:v>0.3606060606060606</c:v>
                </c:pt>
                <c:pt idx="2">
                  <c:v>0.25151515151515152</c:v>
                </c:pt>
                <c:pt idx="3">
                  <c:v>0.1</c:v>
                </c:pt>
                <c:pt idx="4">
                  <c:v>2.7272727272727271E-2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909440"/>
        <c:axId val="210915328"/>
      </c:barChart>
      <c:catAx>
        <c:axId val="2109094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210915328"/>
        <c:crosses val="autoZero"/>
        <c:auto val="1"/>
        <c:lblAlgn val="ctr"/>
        <c:lblOffset val="100"/>
        <c:noMultiLvlLbl val="0"/>
      </c:catAx>
      <c:valAx>
        <c:axId val="210915328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210909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>
                <a:latin typeface="Calibri" panose="020F0502020204030204" pitchFamily="34" charset="0"/>
                <a:cs typeface="Arial" panose="020B0604020202020204" pitchFamily="34" charset="0"/>
              </a:defRPr>
            </a:pPr>
            <a:r>
              <a:rPr lang="de-DE" sz="1400" b="1" dirty="0">
                <a:latin typeface="Calibri" panose="020F0502020204030204" pitchFamily="34" charset="0"/>
                <a:cs typeface="Arial" panose="020B0604020202020204" pitchFamily="34" charset="0"/>
              </a:rPr>
              <a:t>Hat sich Ihr Aufwand für die Literaturbeschaffung (Zeitschriftenartikel, Buchauszüge) in diesem Semester gegenüber den vergangenen Semestern verändert? </a:t>
            </a:r>
            <a:r>
              <a:rPr lang="de-DE" sz="1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de-DE" sz="1400" b="1" dirty="0">
                <a:latin typeface="Calibri" panose="020F0502020204030204" pitchFamily="34" charset="0"/>
                <a:cs typeface="Arial" panose="020B0604020202020204" pitchFamily="34" charset="0"/>
              </a:rPr>
              <a:t>n=309)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968512544802866"/>
          <c:y val="0.27082758937597645"/>
          <c:w val="0.83527903225806455"/>
          <c:h val="0.5346730539472475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0%" sourceLinked="0"/>
            <c:txPr>
              <a:bodyPr/>
              <a:lstStyle/>
              <a:p>
                <a:pPr>
                  <a:defRPr sz="1800"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Tabelle2!$A$1:$A$5</c:f>
              <c:strCache>
                <c:ptCount val="5"/>
                <c:pt idx="0">
                  <c:v>sehr viel geringerer Aufwand</c:v>
                </c:pt>
                <c:pt idx="4">
                  <c:v>sehr viel höherer Aufwand</c:v>
                </c:pt>
              </c:strCache>
            </c:strRef>
          </c:cat>
          <c:val>
            <c:numRef>
              <c:f>Tabelle2!$B$1:$B$5</c:f>
              <c:numCache>
                <c:formatCode>0.00%</c:formatCode>
                <c:ptCount val="5"/>
                <c:pt idx="0">
                  <c:v>1.2944983818770227E-2</c:v>
                </c:pt>
                <c:pt idx="1">
                  <c:v>4.5307443365695796E-2</c:v>
                </c:pt>
                <c:pt idx="2">
                  <c:v>0.32362459546925565</c:v>
                </c:pt>
                <c:pt idx="3">
                  <c:v>0.35922330097087379</c:v>
                </c:pt>
                <c:pt idx="4">
                  <c:v>0.25889967637540451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939904"/>
        <c:axId val="210941440"/>
      </c:barChart>
      <c:catAx>
        <c:axId val="2109399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210941440"/>
        <c:crosses val="autoZero"/>
        <c:auto val="1"/>
        <c:lblAlgn val="ctr"/>
        <c:lblOffset val="100"/>
        <c:noMultiLvlLbl val="0"/>
      </c:catAx>
      <c:valAx>
        <c:axId val="210941440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210939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435797" cy="35519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796431" y="0"/>
            <a:ext cx="4435797" cy="35519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60DE626C-F2B2-4CD1-9C80-75687227D4EB}" type="datetimeFigureOut">
              <a:rPr lang="de-DE" smtClean="0"/>
              <a:t>22.09.2015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5" y="6742973"/>
            <a:ext cx="4435797" cy="35519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796431" y="6742973"/>
            <a:ext cx="4435797" cy="35519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669CC37B-6D5B-419C-946D-BCC3B33365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5633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4434997" cy="356197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797249" y="3"/>
            <a:ext cx="4434997" cy="356197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C1F11B1A-E137-482A-9F16-7BA2F2F2F945}" type="datetimeFigureOut">
              <a:rPr lang="de-DE" smtClean="0"/>
              <a:t>22.09.2015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86088" y="885825"/>
            <a:ext cx="4262437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23463" y="3416541"/>
            <a:ext cx="8187690" cy="2795349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6743105"/>
            <a:ext cx="4434997" cy="356196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797249" y="6743105"/>
            <a:ext cx="4434997" cy="356196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70860366-3272-46E5-9328-8121B2D670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3744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60366-3272-46E5-9328-8121B2D6705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8547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Im Dateib</a:t>
            </a:r>
            <a:r>
              <a:rPr lang="de-DE" baseline="0" dirty="0" smtClean="0"/>
              <a:t>ereich kann ich Ordner anlegen und Dateien hochladen.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60366-3272-46E5-9328-8121B2D67051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36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Es</a:t>
            </a:r>
            <a:r>
              <a:rPr lang="de-DE" baseline="0" dirty="0" smtClean="0"/>
              <a:t> erscheint ein Upload-Dialog, in dem ich zuerst eine Datei von meiner </a:t>
            </a:r>
            <a:r>
              <a:rPr lang="de-DE" baseline="0" smtClean="0"/>
              <a:t>Festplatte auswähle.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60366-3272-46E5-9328-8121B2D6705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001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Es</a:t>
            </a:r>
            <a:r>
              <a:rPr lang="de-DE" baseline="0" dirty="0" smtClean="0"/>
              <a:t> erscheint ein Upload-Dialog, in dem ich zuerst eine Datei von meiner </a:t>
            </a:r>
            <a:r>
              <a:rPr lang="de-DE" baseline="0" smtClean="0"/>
              <a:t>Festplatte auswähle.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60366-3272-46E5-9328-8121B2D6705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2234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Es</a:t>
            </a:r>
            <a:r>
              <a:rPr lang="de-DE" baseline="0" dirty="0" smtClean="0"/>
              <a:t> erscheint ein Upload-Dialog, in dem ich zuerst eine Datei von meiner </a:t>
            </a:r>
            <a:r>
              <a:rPr lang="de-DE" baseline="0" smtClean="0"/>
              <a:t>Festplatte auswähle.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60366-3272-46E5-9328-8121B2D6705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4760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Es</a:t>
            </a:r>
            <a:r>
              <a:rPr lang="de-DE" baseline="0" dirty="0" smtClean="0"/>
              <a:t> erscheint ein Upload-Dialog, in dem ich zuerst eine Datei von meiner </a:t>
            </a:r>
            <a:r>
              <a:rPr lang="de-DE" baseline="0" smtClean="0"/>
              <a:t>Festplatte auswähle.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60366-3272-46E5-9328-8121B2D67051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8843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Es</a:t>
            </a:r>
            <a:r>
              <a:rPr lang="de-DE" baseline="0" dirty="0" smtClean="0"/>
              <a:t> erscheint ein Upload-Dialog, in dem ich zuerst eine Datei von meiner </a:t>
            </a:r>
            <a:r>
              <a:rPr lang="de-DE" baseline="0" smtClean="0"/>
              <a:t>Festplatte auswähle.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60366-3272-46E5-9328-8121B2D67051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1580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Nach dem Upload kann die Datei noch nicht genutzt werden, weil die Datei noch nicht gemeldet wurde.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60366-3272-46E5-9328-8121B2D67051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2294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Nach Klick auf „Meldung vornehmen“ öffnet sich das</a:t>
            </a:r>
            <a:r>
              <a:rPr lang="de-DE" baseline="0" dirty="0" smtClean="0"/>
              <a:t> vorausgefüllte Meldeformular in einem neuen Tab / Fenster.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60366-3272-46E5-9328-8121B2D67051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4576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60366-3272-46E5-9328-8121B2D67051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231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60366-3272-46E5-9328-8121B2D67051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2872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60366-3272-46E5-9328-8121B2D6705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56150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60366-3272-46E5-9328-8121B2D67051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6144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60366-3272-46E5-9328-8121B2D67051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07768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60366-3272-46E5-9328-8121B2D67051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61175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60366-3272-46E5-9328-8121B2D67051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50612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60366-3272-46E5-9328-8121B2D67051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80664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60366-3272-46E5-9328-8121B2D67051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43944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60366-3272-46E5-9328-8121B2D67051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6124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60366-3272-46E5-9328-8121B2D67051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70071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60366-3272-46E5-9328-8121B2D67051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1005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60366-3272-46E5-9328-8121B2D67051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0711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60366-3272-46E5-9328-8121B2D6705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59190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60366-3272-46E5-9328-8121B2D67051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09901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60366-3272-46E5-9328-8121B2D67051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54233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60366-3272-46E5-9328-8121B2D67051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2821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60366-3272-46E5-9328-8121B2D67051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4720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60366-3272-46E5-9328-8121B2D67051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58986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60366-3272-46E5-9328-8121B2D67051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23426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60366-3272-46E5-9328-8121B2D67051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388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60366-3272-46E5-9328-8121B2D67051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9743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60366-3272-46E5-9328-8121B2D67051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58986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60366-3272-46E5-9328-8121B2D67051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3377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60366-3272-46E5-9328-8121B2D6705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8093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60366-3272-46E5-9328-8121B2D67051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1516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60366-3272-46E5-9328-8121B2D67051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8529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60366-3272-46E5-9328-8121B2D6705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809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60366-3272-46E5-9328-8121B2D6705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35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60366-3272-46E5-9328-8121B2D6705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4325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60366-3272-46E5-9328-8121B2D6705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782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60366-3272-46E5-9328-8121B2D6705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4325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0A3B-6DEB-447A-9125-EB0E642D1FD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2478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45E6-5A31-400F-961B-DF7BEDAC9E67}" type="datetimeFigureOut">
              <a:rPr lang="de-DE" smtClean="0"/>
              <a:t>22.09.2015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0A3B-6DEB-447A-9125-EB0E642D1F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059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45E6-5A31-400F-961B-DF7BEDAC9E67}" type="datetimeFigureOut">
              <a:rPr lang="de-DE" smtClean="0"/>
              <a:t>22.09.2015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0A3B-6DEB-447A-9125-EB0E642D1F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2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45E6-5A31-400F-961B-DF7BEDAC9E6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0A3B-6DEB-447A-9125-EB0E642D1FD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72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45E6-5A31-400F-961B-DF7BEDAC9E6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0A3B-6DEB-447A-9125-EB0E642D1FD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60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45E6-5A31-400F-961B-DF7BEDAC9E6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0A3B-6DEB-447A-9125-EB0E642D1FD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17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45E6-5A31-400F-961B-DF7BEDAC9E6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0A3B-6DEB-447A-9125-EB0E642D1FD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45E6-5A31-400F-961B-DF7BEDAC9E6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0A3B-6DEB-447A-9125-EB0E642D1FD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80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45E6-5A31-400F-961B-DF7BEDAC9E6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0A3B-6DEB-447A-9125-EB0E642D1FD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513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45E6-5A31-400F-961B-DF7BEDAC9E6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0A3B-6DEB-447A-9125-EB0E642D1FD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498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45E6-5A31-400F-961B-DF7BEDAC9E6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0A3B-6DEB-447A-9125-EB0E642D1FD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84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interdis 2015, 01.-04.09.2015, München</a:t>
            </a:r>
            <a:endParaRPr lang="de-DE" dirty="0" smtClean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Anne Fuhrmann-Siekmeyer, Tobias Thelen</a:t>
            </a:r>
            <a:endParaRPr lang="de-DE" dirty="0" smtClean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0A3B-6DEB-447A-9125-EB0E642D1F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739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45E6-5A31-400F-961B-DF7BEDAC9E6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0A3B-6DEB-447A-9125-EB0E642D1FD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33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45E6-5A31-400F-961B-DF7BEDAC9E6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0A3B-6DEB-447A-9125-EB0E642D1FD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464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45E6-5A31-400F-961B-DF7BEDAC9E6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0A3B-6DEB-447A-9125-EB0E642D1FD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6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45E6-5A31-400F-961B-DF7BEDAC9E67}" type="datetimeFigureOut">
              <a:rPr lang="de-DE" smtClean="0"/>
              <a:t>22.09.2015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0A3B-6DEB-447A-9125-EB0E642D1F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94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45E6-5A31-400F-961B-DF7BEDAC9E67}" type="datetimeFigureOut">
              <a:rPr lang="de-DE" smtClean="0"/>
              <a:t>22.09.2015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0A3B-6DEB-447A-9125-EB0E642D1F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41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45E6-5A31-400F-961B-DF7BEDAC9E67}" type="datetimeFigureOut">
              <a:rPr lang="de-DE" smtClean="0"/>
              <a:t>22.09.2015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0A3B-6DEB-447A-9125-EB0E642D1F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670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45E6-5A31-400F-961B-DF7BEDAC9E67}" type="datetimeFigureOut">
              <a:rPr lang="de-DE" smtClean="0"/>
              <a:t>22.09.2015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0A3B-6DEB-447A-9125-EB0E642D1F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6246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45E6-5A31-400F-961B-DF7BEDAC9E67}" type="datetimeFigureOut">
              <a:rPr lang="de-DE" smtClean="0"/>
              <a:t>22.09.2015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0A3B-6DEB-447A-9125-EB0E642D1F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053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45E6-5A31-400F-961B-DF7BEDAC9E67}" type="datetimeFigureOut">
              <a:rPr lang="de-DE" smtClean="0"/>
              <a:t>22.09.2015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0A3B-6DEB-447A-9125-EB0E642D1F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123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45E6-5A31-400F-961B-DF7BEDAC9E67}" type="datetimeFigureOut">
              <a:rPr lang="de-DE" smtClean="0"/>
              <a:t>22.09.2015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0A3B-6DEB-447A-9125-EB0E642D1F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58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2929" y="177502"/>
            <a:ext cx="85953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 err="1" smtClean="0"/>
              <a:t>interdis</a:t>
            </a:r>
            <a:r>
              <a:rPr lang="de-DE" dirty="0" smtClean="0"/>
              <a:t> 2015, 01.-04.09.2015, München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 smtClean="0"/>
              <a:t>Anne Fuhrmann-</a:t>
            </a:r>
            <a:r>
              <a:rPr lang="de-DE" dirty="0" err="1" smtClean="0"/>
              <a:t>Siekmeyer</a:t>
            </a:r>
            <a:r>
              <a:rPr lang="de-DE" dirty="0" smtClean="0"/>
              <a:t>, Tobias Thelen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70A3B-6DEB-447A-9125-EB0E642D1FD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Picture 2" descr="Universität Osnabrüc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09875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/>
          <p:cNvSpPr/>
          <p:nvPr userDrawn="1"/>
        </p:nvSpPr>
        <p:spPr>
          <a:xfrm>
            <a:off x="12076815" y="-10120"/>
            <a:ext cx="130220" cy="1700808"/>
          </a:xfrm>
          <a:prstGeom prst="rect">
            <a:avLst/>
          </a:prstGeom>
          <a:solidFill>
            <a:srgbClr val="FB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-10885" y="5589240"/>
            <a:ext cx="130220" cy="1268760"/>
          </a:xfrm>
          <a:prstGeom prst="rect">
            <a:avLst/>
          </a:prstGeom>
          <a:solidFill>
            <a:srgbClr val="FB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50075" y="715060"/>
            <a:ext cx="312285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chemeClr val="tx1"/>
                </a:solidFill>
                <a:latin typeface="MetaPlus" panose="02000506050000020004" pitchFamily="2" charset="0"/>
              </a:rPr>
              <a:t>virtUOS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MetaPlus" panose="02000506050000020004" pitchFamily="2" charset="0"/>
              </a:rPr>
              <a:t/>
            </a:r>
            <a:b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MetaPlus" panose="02000506050000020004" pitchFamily="2" charset="0"/>
              </a:rPr>
            </a:br>
            <a:r>
              <a:rPr lang="de-DE" sz="1200" dirty="0" smtClean="0">
                <a:solidFill>
                  <a:schemeClr val="tx1"/>
                </a:solidFill>
                <a:latin typeface="MetaPlus" panose="02000506050000020004" pitchFamily="2" charset="0"/>
              </a:rPr>
              <a:t>Zentrum</a:t>
            </a:r>
            <a:r>
              <a:rPr lang="de-DE" sz="1200" baseline="0" dirty="0" smtClean="0">
                <a:solidFill>
                  <a:schemeClr val="tx1"/>
                </a:solidFill>
                <a:latin typeface="MetaPlus" panose="02000506050000020004" pitchFamily="2" charset="0"/>
              </a:rPr>
              <a:t> für Informationsmanagement </a:t>
            </a:r>
            <a:br>
              <a:rPr lang="de-DE" sz="1200" baseline="0" dirty="0" smtClean="0">
                <a:solidFill>
                  <a:schemeClr val="tx1"/>
                </a:solidFill>
                <a:latin typeface="MetaPlus" panose="02000506050000020004" pitchFamily="2" charset="0"/>
              </a:rPr>
            </a:br>
            <a:r>
              <a:rPr lang="de-DE" sz="1200" baseline="0" dirty="0" smtClean="0">
                <a:solidFill>
                  <a:schemeClr val="tx1"/>
                </a:solidFill>
                <a:latin typeface="MetaPlus" panose="02000506050000020004" pitchFamily="2" charset="0"/>
              </a:rPr>
              <a:t>und virtuelle Lehre</a:t>
            </a:r>
            <a:endParaRPr lang="de-DE" sz="1200" dirty="0">
              <a:solidFill>
                <a:schemeClr val="tx1"/>
              </a:solidFill>
              <a:latin typeface="MetaPlus" panose="02000506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23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2929" y="177502"/>
            <a:ext cx="85953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345E6-5A31-400F-961B-DF7BEDAC9E6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22.09.2015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70A3B-6DEB-447A-9125-EB0E642D1FD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 descr="Universität Osnabrüc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09875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/>
          <p:cNvSpPr/>
          <p:nvPr userDrawn="1"/>
        </p:nvSpPr>
        <p:spPr>
          <a:xfrm>
            <a:off x="12076815" y="-10120"/>
            <a:ext cx="130220" cy="1700808"/>
          </a:xfrm>
          <a:prstGeom prst="rect">
            <a:avLst/>
          </a:prstGeom>
          <a:solidFill>
            <a:srgbClr val="FB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-10885" y="5589240"/>
            <a:ext cx="130220" cy="1268760"/>
          </a:xfrm>
          <a:prstGeom prst="rect">
            <a:avLst/>
          </a:prstGeom>
          <a:solidFill>
            <a:srgbClr val="FB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50075" y="715060"/>
            <a:ext cx="312285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prstClr val="black"/>
                </a:solidFill>
              </a:rPr>
              <a:t>virtUOS</a:t>
            </a:r>
            <a:r>
              <a:rPr lang="de-DE" sz="1400" dirty="0" smtClean="0">
                <a:solidFill>
                  <a:prstClr val="white">
                    <a:lumMod val="65000"/>
                  </a:prstClr>
                </a:solidFill>
              </a:rPr>
              <a:t/>
            </a:r>
            <a:br>
              <a:rPr lang="de-DE" sz="14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de-DE" sz="1200" dirty="0" smtClean="0">
                <a:solidFill>
                  <a:prstClr val="black"/>
                </a:solidFill>
              </a:rPr>
              <a:t>Zentrum für Informationsmanagement </a:t>
            </a:r>
            <a:br>
              <a:rPr lang="de-DE" sz="1200" dirty="0" smtClean="0">
                <a:solidFill>
                  <a:prstClr val="black"/>
                </a:solidFill>
              </a:rPr>
            </a:br>
            <a:r>
              <a:rPr lang="de-DE" sz="1200" dirty="0" smtClean="0">
                <a:solidFill>
                  <a:prstClr val="black"/>
                </a:solidFill>
              </a:rPr>
              <a:t>und virtuelle Lehre</a:t>
            </a:r>
            <a:endParaRPr lang="de-DE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54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p.uni-osnabrueck.de/dispatch.php/star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anne.fuhrmann@uni-osnabrueck.de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positorium.uni-osnabrueck.de/handle/urn:nbn:de:gbv:700-2015061913251" TargetMode="External"/><Relationship Id="rId5" Type="http://schemas.openxmlformats.org/officeDocument/2006/relationships/hyperlink" Target="https://www.virtuos.uni-osnabrueck.de/forschung/projekte/pilotprojekt_zum_52a_urhg.html" TargetMode="External"/><Relationship Id="rId4" Type="http://schemas.openxmlformats.org/officeDocument/2006/relationships/hyperlink" Target="mailto:tobias.thelen@uni-osnabrueck.d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 txBox="1">
            <a:spLocks/>
          </p:cNvSpPr>
          <p:nvPr/>
        </p:nvSpPr>
        <p:spPr>
          <a:xfrm>
            <a:off x="209548" y="900759"/>
            <a:ext cx="11715751" cy="55409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de-DE" b="1" dirty="0" smtClean="0">
                <a:latin typeface="Calibri" panose="020F0502020204030204" pitchFamily="34" charset="0"/>
                <a:cs typeface="Arial" panose="020B0604020202020204" pitchFamily="34" charset="0"/>
              </a:rPr>
              <a:t>GMW 2015, 01.-04.09.2015, München</a:t>
            </a:r>
          </a:p>
          <a:p>
            <a:pPr>
              <a:spcAft>
                <a:spcPts val="1200"/>
              </a:spcAft>
            </a:pPr>
            <a:r>
              <a:rPr lang="de-DE" sz="6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Einzelerhebung der Nutzung urheberrechtlich geschützter Sprachwerke gemäß § 52a UrhG in einem Lernmanagementsystem </a:t>
            </a:r>
          </a:p>
          <a:p>
            <a:pPr>
              <a:lnSpc>
                <a:spcPct val="100000"/>
              </a:lnSpc>
            </a:pPr>
            <a:r>
              <a:rPr lang="de-DE" sz="2300" dirty="0" smtClean="0">
                <a:latin typeface="Calibri" panose="020F0502020204030204" pitchFamily="34" charset="0"/>
                <a:cs typeface="Arial" panose="020B0604020202020204" pitchFamily="34" charset="0"/>
              </a:rPr>
              <a:t>Dr. Anne Fuhrmann-</a:t>
            </a:r>
            <a:r>
              <a:rPr lang="de-DE" sz="23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Siekmeyer</a:t>
            </a:r>
            <a:r>
              <a:rPr lang="de-DE" sz="2300" dirty="0" smtClean="0">
                <a:latin typeface="Calibri" panose="020F0502020204030204" pitchFamily="34" charset="0"/>
                <a:cs typeface="Arial" panose="020B0604020202020204" pitchFamily="34" charset="0"/>
              </a:rPr>
              <a:t>, Dr. Tobias Thelen</a:t>
            </a:r>
          </a:p>
          <a:p>
            <a:pPr>
              <a:spcAft>
                <a:spcPts val="1200"/>
              </a:spcAft>
            </a:pPr>
            <a:r>
              <a:rPr lang="de-DE" sz="2300" dirty="0" smtClean="0">
                <a:latin typeface="Calibri" panose="020F0502020204030204" pitchFamily="34" charset="0"/>
                <a:cs typeface="Arial" panose="020B0604020202020204" pitchFamily="34" charset="0"/>
              </a:rPr>
              <a:t>Universität Osnabrück </a:t>
            </a:r>
          </a:p>
        </p:txBody>
      </p:sp>
    </p:spTree>
    <p:extLst>
      <p:ext uri="{BB962C8B-B14F-4D97-AF65-F5344CB8AC3E}">
        <p14:creationId xmlns:p14="http://schemas.microsoft.com/office/powerpoint/2010/main" val="261793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5576" y="1487607"/>
            <a:ext cx="11748060" cy="521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Lizenzauswahldialog in </a:t>
            </a:r>
            <a:r>
              <a:rPr lang="de-DE" b="1" dirty="0" err="1" smtClean="0"/>
              <a:t>Stud.IP</a:t>
            </a:r>
            <a:endParaRPr lang="de-DE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492263" y="2757995"/>
            <a:ext cx="914400" cy="251456"/>
          </a:xfrm>
          <a:prstGeom prst="rect">
            <a:avLst/>
          </a:prstGeom>
          <a:noFill/>
          <a:ln w="635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333645" y="2335682"/>
            <a:ext cx="2069431" cy="272715"/>
          </a:xfrm>
          <a:prstGeom prst="rect">
            <a:avLst/>
          </a:prstGeom>
          <a:noFill/>
          <a:ln w="63500">
            <a:solidFill>
              <a:srgbClr val="FF0000">
                <a:alpha val="4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787750" y="4452614"/>
            <a:ext cx="1034715" cy="374381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6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13" y="1552911"/>
            <a:ext cx="5154726" cy="4928100"/>
          </a:xfrm>
        </p:spPr>
      </p:pic>
      <p:cxnSp>
        <p:nvCxnSpPr>
          <p:cNvPr id="7" name="Gerader Verbinder 6"/>
          <p:cNvCxnSpPr/>
          <p:nvPr/>
        </p:nvCxnSpPr>
        <p:spPr>
          <a:xfrm flipH="1">
            <a:off x="850231" y="1927158"/>
            <a:ext cx="558070" cy="192294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 flipH="1" flipV="1">
            <a:off x="850231" y="4764507"/>
            <a:ext cx="558070" cy="802104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8301" y="1927158"/>
            <a:ext cx="10602939" cy="3639453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6803658" y="1054040"/>
            <a:ext cx="4874994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Defaultauswahl</a:t>
            </a:r>
            <a:r>
              <a:rPr lang="de-DE" b="1" dirty="0" smtClean="0"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de-DE" dirty="0" smtClean="0">
                <a:latin typeface="Calibri" panose="020F0502020204030204" pitchFamily="34" charset="0"/>
                <a:cs typeface="Arial" panose="020B0604020202020204" pitchFamily="34" charset="0"/>
              </a:rPr>
              <a:t>Lizenzstatus unbekannt. Angabe einer Lizenz wird technisch nicht erzwungen, aber mit Hinweis beim Herunterladen versehen.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803657" y="4777251"/>
            <a:ext cx="352769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Calibri" panose="020F0502020204030204" pitchFamily="34" charset="0"/>
                <a:cs typeface="Arial" panose="020B0604020202020204" pitchFamily="34" charset="0"/>
              </a:rPr>
              <a:t>Hinweis auf Einzelmeldungen:</a:t>
            </a:r>
          </a:p>
          <a:p>
            <a:r>
              <a:rPr lang="de-DE" dirty="0" smtClean="0">
                <a:latin typeface="Calibri" panose="020F0502020204030204" pitchFamily="34" charset="0"/>
                <a:cs typeface="Arial" panose="020B0604020202020204" pitchFamily="34" charset="0"/>
              </a:rPr>
              <a:t>Meldungen sind nicht freiwillig.</a:t>
            </a:r>
          </a:p>
        </p:txBody>
      </p:sp>
    </p:spTree>
    <p:extLst>
      <p:ext uri="{BB962C8B-B14F-4D97-AF65-F5344CB8AC3E}">
        <p14:creationId xmlns:p14="http://schemas.microsoft.com/office/powerpoint/2010/main" val="22537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13" y="1552911"/>
            <a:ext cx="5154726" cy="4928100"/>
          </a:xfrm>
        </p:spPr>
      </p:pic>
      <p:cxnSp>
        <p:nvCxnSpPr>
          <p:cNvPr id="7" name="Gerader Verbinder 6"/>
          <p:cNvCxnSpPr/>
          <p:nvPr/>
        </p:nvCxnSpPr>
        <p:spPr>
          <a:xfrm flipH="1">
            <a:off x="850231" y="1927158"/>
            <a:ext cx="558070" cy="192294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 flipH="1" flipV="1">
            <a:off x="850231" y="4764507"/>
            <a:ext cx="558070" cy="1330704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8301" y="1927158"/>
            <a:ext cx="10602939" cy="4168053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520324" y="630603"/>
            <a:ext cx="4506681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Calibri" panose="020F0502020204030204" pitchFamily="34" charset="0"/>
                <a:cs typeface="Arial" panose="020B0604020202020204" pitchFamily="34" charset="0"/>
              </a:rPr>
              <a:t>Eigene Inhalte:</a:t>
            </a:r>
          </a:p>
          <a:p>
            <a:r>
              <a:rPr lang="de-DE" dirty="0" smtClean="0">
                <a:latin typeface="Calibri" panose="020F0502020204030204" pitchFamily="34" charset="0"/>
                <a:cs typeface="Arial" panose="020B0604020202020204" pitchFamily="34" charset="0"/>
              </a:rPr>
              <a:t>Selbst erstellte Materialien machen den größten Anteil der hochgeladenen Dateien aus. Beispiele: Vortragsfolien, Ablaufpläne, Vorlesungsskripte, Übungsaufgaben, Seminararbeiten, Referate.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520323" y="5460882"/>
            <a:ext cx="450668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Calibri" panose="020F0502020204030204" pitchFamily="34" charset="0"/>
                <a:cs typeface="Arial" panose="020B0604020202020204" pitchFamily="34" charset="0"/>
              </a:rPr>
              <a:t>Lizenzauswahl:</a:t>
            </a:r>
          </a:p>
          <a:p>
            <a:r>
              <a:rPr lang="de-DE" dirty="0" smtClean="0">
                <a:latin typeface="Calibri" panose="020F0502020204030204" pitchFamily="34" charset="0"/>
                <a:cs typeface="Arial" panose="020B0604020202020204" pitchFamily="34" charset="0"/>
              </a:rPr>
              <a:t>Lizenzen für eigene Inhalte werden beim Herunterladen angezeigt.</a:t>
            </a:r>
          </a:p>
        </p:txBody>
      </p:sp>
    </p:spTree>
    <p:extLst>
      <p:ext uri="{BB962C8B-B14F-4D97-AF65-F5344CB8AC3E}">
        <p14:creationId xmlns:p14="http://schemas.microsoft.com/office/powerpoint/2010/main" val="319871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13" y="1552911"/>
            <a:ext cx="5154726" cy="4928100"/>
          </a:xfrm>
        </p:spPr>
      </p:pic>
      <p:cxnSp>
        <p:nvCxnSpPr>
          <p:cNvPr id="7" name="Gerader Verbinder 6"/>
          <p:cNvCxnSpPr/>
          <p:nvPr/>
        </p:nvCxnSpPr>
        <p:spPr>
          <a:xfrm flipH="1">
            <a:off x="850231" y="1927158"/>
            <a:ext cx="558070" cy="192294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 flipH="1" flipV="1">
            <a:off x="850231" y="4764507"/>
            <a:ext cx="558070" cy="8341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8301" y="1927158"/>
            <a:ext cx="10601254" cy="367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1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13" y="1552911"/>
            <a:ext cx="5154726" cy="4928100"/>
          </a:xfrm>
        </p:spPr>
      </p:pic>
      <p:cxnSp>
        <p:nvCxnSpPr>
          <p:cNvPr id="7" name="Gerader Verbinder 6"/>
          <p:cNvCxnSpPr/>
          <p:nvPr/>
        </p:nvCxnSpPr>
        <p:spPr>
          <a:xfrm flipH="1">
            <a:off x="850231" y="1927158"/>
            <a:ext cx="558070" cy="192294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 flipH="1" flipV="1">
            <a:off x="850231" y="4764507"/>
            <a:ext cx="558070" cy="8341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8301" y="1927158"/>
            <a:ext cx="10601254" cy="3671537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8301" y="1927158"/>
            <a:ext cx="10671931" cy="367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3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13" y="1552911"/>
            <a:ext cx="5154726" cy="4928100"/>
          </a:xfrm>
        </p:spPr>
      </p:pic>
      <p:cxnSp>
        <p:nvCxnSpPr>
          <p:cNvPr id="7" name="Gerader Verbinder 6"/>
          <p:cNvCxnSpPr/>
          <p:nvPr/>
        </p:nvCxnSpPr>
        <p:spPr>
          <a:xfrm flipH="1">
            <a:off x="850231" y="1927158"/>
            <a:ext cx="558070" cy="192294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 flipH="1" flipV="1">
            <a:off x="850231" y="4764507"/>
            <a:ext cx="558070" cy="8341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8301" y="1900872"/>
            <a:ext cx="10671931" cy="362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1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5690987" y="3917079"/>
            <a:ext cx="2330066" cy="4142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" t="32080" r="2659" b="6315"/>
          <a:stretch/>
        </p:blipFill>
        <p:spPr bwMode="auto">
          <a:xfrm>
            <a:off x="354842" y="1637730"/>
            <a:ext cx="11519494" cy="395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2799936" y="3204811"/>
            <a:ext cx="2031371" cy="34360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87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01238" y="1403057"/>
            <a:ext cx="8500039" cy="53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2049356" y="1403057"/>
            <a:ext cx="2331791" cy="400024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4571106" y="1419934"/>
            <a:ext cx="1427270" cy="38637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152571" y="5011713"/>
            <a:ext cx="8207924" cy="148352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8145198" y="3167910"/>
            <a:ext cx="3222658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Calibri" panose="020F0502020204030204" pitchFamily="34" charset="0"/>
                <a:cs typeface="Arial" panose="020B0604020202020204" pitchFamily="34" charset="0"/>
              </a:rPr>
              <a:t>Übergebene Daten:</a:t>
            </a:r>
          </a:p>
          <a:p>
            <a:r>
              <a:rPr lang="de-DE" dirty="0" smtClean="0">
                <a:latin typeface="Calibri" panose="020F0502020204030204" pitchFamily="34" charset="0"/>
                <a:cs typeface="Arial" panose="020B0604020202020204" pitchFamily="34" charset="0"/>
              </a:rPr>
              <a:t>Infos über Melder und Kurs sind verschlüsselt. Geschätzte Teilnehmerzahl kann geändert werden. 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172929" y="177502"/>
            <a:ext cx="8595360" cy="1325563"/>
          </a:xfrm>
        </p:spPr>
        <p:txBody>
          <a:bodyPr/>
          <a:lstStyle/>
          <a:p>
            <a:r>
              <a:rPr lang="de-DE" b="1" dirty="0" smtClean="0">
                <a:latin typeface="Calibri" panose="020F0502020204030204" pitchFamily="34" charset="0"/>
              </a:rPr>
              <a:t>Meldung bei der VG Wort </a:t>
            </a:r>
            <a:endParaRPr lang="de-DE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4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Calibri" panose="020F0502020204030204" pitchFamily="34" charset="0"/>
              </a:rPr>
              <a:t>Werkeingabe</a:t>
            </a:r>
            <a:endParaRPr lang="de-DE" b="1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3123" y="1754657"/>
            <a:ext cx="9883388" cy="454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1114605" y="3726606"/>
            <a:ext cx="8115893" cy="11296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114605" y="4955059"/>
            <a:ext cx="6163526" cy="114475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8169913" y="4354894"/>
            <a:ext cx="3222658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Calibri" panose="020F0502020204030204" pitchFamily="34" charset="0"/>
                <a:cs typeface="Arial" panose="020B0604020202020204" pitchFamily="34" charset="0"/>
              </a:rPr>
              <a:t>Angaben zum Werk:</a:t>
            </a:r>
          </a:p>
          <a:p>
            <a:r>
              <a:rPr lang="de-DE" dirty="0" smtClean="0">
                <a:latin typeface="Calibri" panose="020F0502020204030204" pitchFamily="34" charset="0"/>
                <a:cs typeface="Arial" panose="020B0604020202020204" pitchFamily="34" charset="0"/>
              </a:rPr>
              <a:t>Suche im VLB.</a:t>
            </a:r>
          </a:p>
          <a:p>
            <a:r>
              <a:rPr lang="de-DE" dirty="0" smtClean="0">
                <a:latin typeface="Calibri" panose="020F0502020204030204" pitchFamily="34" charset="0"/>
                <a:cs typeface="Arial" panose="020B0604020202020204" pitchFamily="34" charset="0"/>
              </a:rPr>
              <a:t>Alternativ: manuelle Eingabe der Werksdaten. </a:t>
            </a:r>
          </a:p>
        </p:txBody>
      </p:sp>
    </p:spTree>
    <p:extLst>
      <p:ext uri="{BB962C8B-B14F-4D97-AF65-F5344CB8AC3E}">
        <p14:creationId xmlns:p14="http://schemas.microsoft.com/office/powerpoint/2010/main" val="198438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25"/>
          <a:stretch/>
        </p:blipFill>
        <p:spPr bwMode="auto">
          <a:xfrm>
            <a:off x="3234521" y="150125"/>
            <a:ext cx="7400112" cy="80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545631" y="2280842"/>
            <a:ext cx="3222658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Calibri" panose="020F0502020204030204" pitchFamily="34" charset="0"/>
                <a:cs typeface="Arial" panose="020B0604020202020204" pitchFamily="34" charset="0"/>
              </a:rPr>
              <a:t>Meldung erfolgreich:</a:t>
            </a:r>
          </a:p>
          <a:p>
            <a:r>
              <a:rPr lang="de-DE" dirty="0" smtClean="0">
                <a:latin typeface="Calibri" panose="020F0502020204030204" pitchFamily="34" charset="0"/>
                <a:cs typeface="Arial" panose="020B0604020202020204" pitchFamily="34" charset="0"/>
              </a:rPr>
              <a:t>Fenster / Tab kann geschlossen werden.</a:t>
            </a:r>
          </a:p>
        </p:txBody>
      </p:sp>
    </p:spTree>
    <p:extLst>
      <p:ext uri="{BB962C8B-B14F-4D97-AF65-F5344CB8AC3E}">
        <p14:creationId xmlns:p14="http://schemas.microsoft.com/office/powerpoint/2010/main" val="407418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72929" y="177502"/>
            <a:ext cx="8595360" cy="1325563"/>
          </a:xfrm>
        </p:spPr>
        <p:txBody>
          <a:bodyPr/>
          <a:lstStyle/>
          <a:p>
            <a:r>
              <a:rPr lang="de-DE" b="1" dirty="0" smtClean="0">
                <a:latin typeface="Calibri" panose="020F0502020204030204" pitchFamily="34" charset="0"/>
              </a:rPr>
              <a:t>Gliederung </a:t>
            </a:r>
            <a:endParaRPr lang="de-DE" b="1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 smtClean="0">
                <a:latin typeface="Calibri" panose="020F0502020204030204" pitchFamily="34" charset="0"/>
              </a:rPr>
              <a:t>Erlaubnisse des § 52a UrhG und Projektziel </a:t>
            </a:r>
          </a:p>
          <a:p>
            <a:r>
              <a:rPr lang="de-DE" sz="3600" dirty="0" err="1" smtClean="0">
                <a:latin typeface="Calibri" panose="020F0502020204030204" pitchFamily="34" charset="0"/>
              </a:rPr>
              <a:t>Stud.IP</a:t>
            </a:r>
            <a:r>
              <a:rPr lang="de-DE" sz="3600" dirty="0" smtClean="0">
                <a:latin typeface="Calibri" panose="020F0502020204030204" pitchFamily="34" charset="0"/>
              </a:rPr>
              <a:t>: Nutzer an der Universität Osnabrück</a:t>
            </a:r>
          </a:p>
          <a:p>
            <a:r>
              <a:rPr lang="de-DE" sz="3600" dirty="0" smtClean="0">
                <a:latin typeface="Calibri" panose="020F0502020204030204" pitchFamily="34" charset="0"/>
              </a:rPr>
              <a:t>Umsetzung technische Lösung in LMS mit Schnittstelle VG Wort </a:t>
            </a:r>
          </a:p>
          <a:p>
            <a:r>
              <a:rPr lang="de-DE" sz="3600" dirty="0" smtClean="0">
                <a:latin typeface="Calibri" panose="020F0502020204030204" pitchFamily="34" charset="0"/>
              </a:rPr>
              <a:t>Informationsmaßnahmen</a:t>
            </a:r>
          </a:p>
          <a:p>
            <a:r>
              <a:rPr lang="de-DE" sz="3600" dirty="0" smtClean="0">
                <a:latin typeface="Calibri" panose="020F0502020204030204" pitchFamily="34" charset="0"/>
              </a:rPr>
              <a:t>Nutzerzahlen</a:t>
            </a:r>
          </a:p>
          <a:p>
            <a:r>
              <a:rPr lang="de-DE" sz="3600" dirty="0" smtClean="0">
                <a:latin typeface="Calibri" panose="020F0502020204030204" pitchFamily="34" charset="0"/>
              </a:rPr>
              <a:t>Fazit</a:t>
            </a:r>
            <a:endParaRPr lang="de-DE" sz="3600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15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6853" y="1719618"/>
            <a:ext cx="10645255" cy="353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Calibri" panose="020F0502020204030204" pitchFamily="34" charset="0"/>
              </a:rPr>
              <a:t>Erfolgsbestätigung in </a:t>
            </a:r>
            <a:r>
              <a:rPr lang="de-DE" b="1" dirty="0" err="1" smtClean="0">
                <a:latin typeface="Calibri" panose="020F0502020204030204" pitchFamily="34" charset="0"/>
              </a:rPr>
              <a:t>Stud.IP</a:t>
            </a:r>
            <a:endParaRPr lang="de-DE" b="1" dirty="0">
              <a:latin typeface="Calibri" panose="020F050202020403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157300" y="4516365"/>
            <a:ext cx="3222658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Calibri" panose="020F0502020204030204" pitchFamily="34" charset="0"/>
                <a:cs typeface="Arial" panose="020B0604020202020204" pitchFamily="34" charset="0"/>
              </a:rPr>
              <a:t>Meldung erfolgreich:</a:t>
            </a:r>
          </a:p>
          <a:p>
            <a:r>
              <a:rPr lang="de-DE" dirty="0" smtClean="0">
                <a:latin typeface="Calibri" panose="020F0502020204030204" pitchFamily="34" charset="0"/>
                <a:cs typeface="Arial" panose="020B0604020202020204" pitchFamily="34" charset="0"/>
              </a:rPr>
              <a:t>Erst nach erfolgreicher Meldung kann die Datei von Studierenden heruntergeladen werden.</a:t>
            </a:r>
          </a:p>
        </p:txBody>
      </p:sp>
    </p:spTree>
    <p:extLst>
      <p:ext uri="{BB962C8B-B14F-4D97-AF65-F5344CB8AC3E}">
        <p14:creationId xmlns:p14="http://schemas.microsoft.com/office/powerpoint/2010/main" val="79884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Vorrangiges Verlagsangebot </a:t>
            </a:r>
            <a:endParaRPr lang="de-DE" b="1" dirty="0"/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 rotWithShape="1">
          <a:blip r:embed="rId3"/>
          <a:srcRect t="12647" r="5619" b="57196"/>
          <a:stretch/>
        </p:blipFill>
        <p:spPr bwMode="auto">
          <a:xfrm>
            <a:off x="409433" y="1866568"/>
            <a:ext cx="11218459" cy="2746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hteck 4"/>
          <p:cNvSpPr/>
          <p:nvPr/>
        </p:nvSpPr>
        <p:spPr>
          <a:xfrm>
            <a:off x="582342" y="3576481"/>
            <a:ext cx="8479771" cy="92728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424382" y="4379888"/>
            <a:ext cx="3750859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Calibri" panose="020F0502020204030204" pitchFamily="34" charset="0"/>
                <a:cs typeface="Arial" panose="020B0604020202020204" pitchFamily="34" charset="0"/>
              </a:rPr>
              <a:t>Vorrangiges Verlagsangebot:</a:t>
            </a:r>
          </a:p>
          <a:p>
            <a:r>
              <a:rPr lang="de-DE" dirty="0" smtClean="0">
                <a:latin typeface="Calibri" panose="020F0502020204030204" pitchFamily="34" charset="0"/>
                <a:cs typeface="Arial" panose="020B0604020202020204" pitchFamily="34" charset="0"/>
              </a:rPr>
              <a:t>Melder muss abwarten, ob er innerhalb von 3-Tages-Frist ein angemessenes Angebot von Verlag erhält</a:t>
            </a:r>
          </a:p>
        </p:txBody>
      </p:sp>
    </p:spTree>
    <p:extLst>
      <p:ext uri="{BB962C8B-B14F-4D97-AF65-F5344CB8AC3E}">
        <p14:creationId xmlns:p14="http://schemas.microsoft.com/office/powerpoint/2010/main" val="201870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32763" y="2024130"/>
            <a:ext cx="9921923" cy="2387600"/>
          </a:xfrm>
        </p:spPr>
        <p:txBody>
          <a:bodyPr>
            <a:normAutofit/>
          </a:bodyPr>
          <a:lstStyle/>
          <a:p>
            <a:r>
              <a:rPr lang="de-DE" b="1" dirty="0" smtClean="0">
                <a:latin typeface="Calibri" panose="020F0502020204030204" pitchFamily="34" charset="0"/>
                <a:cs typeface="Arial" panose="020B0604020202020204" pitchFamily="34" charset="0"/>
              </a:rPr>
              <a:t>Begleitende Informationsmaßnahmen</a:t>
            </a:r>
            <a:endParaRPr lang="de-DE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86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Calibri" panose="020F0502020204030204" pitchFamily="34" charset="0"/>
              </a:rPr>
              <a:t>Informationsmaßnahmen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570703"/>
              </p:ext>
            </p:extLst>
          </p:nvPr>
        </p:nvGraphicFramePr>
        <p:xfrm>
          <a:off x="534391" y="1576243"/>
          <a:ext cx="11234056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642"/>
                <a:gridCol w="9947414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latin typeface="Calibri" panose="020F0502020204030204" pitchFamily="34" charset="0"/>
                        </a:rPr>
                        <a:t>Zeitpunkt</a:t>
                      </a:r>
                      <a:endParaRPr lang="de-DE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latin typeface="Calibri" panose="020F0502020204030204" pitchFamily="34" charset="0"/>
                        </a:rPr>
                        <a:t>Maßnahme</a:t>
                      </a:r>
                      <a:endParaRPr lang="de-DE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de-DE" sz="1400" b="1" dirty="0" smtClean="0">
                          <a:latin typeface="Calibri" panose="020F0502020204030204" pitchFamily="34" charset="0"/>
                        </a:rPr>
                        <a:t>Juli 2014</a:t>
                      </a:r>
                      <a:endParaRPr lang="de-DE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latin typeface="Calibri" panose="020F0502020204030204" pitchFamily="34" charset="0"/>
                        </a:rPr>
                        <a:t>Information</a:t>
                      </a:r>
                      <a:r>
                        <a:rPr lang="de-DE" sz="1400" dirty="0" smtClean="0">
                          <a:latin typeface="Calibri" panose="020F0502020204030204" pitchFamily="34" charset="0"/>
                        </a:rPr>
                        <a:t> über das kommende Pilotprojekt durch zuständige Vizepräsidentin per E-Mail alle aktiven Lehrenden.</a:t>
                      </a:r>
                    </a:p>
                  </a:txBody>
                  <a:tcPr/>
                </a:tc>
              </a:tr>
              <a:tr h="389651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Calibri" panose="020F0502020204030204" pitchFamily="34" charset="0"/>
                        </a:rPr>
                        <a:t>Einrichtung</a:t>
                      </a:r>
                      <a:r>
                        <a:rPr lang="de-DE" sz="1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400" dirty="0" smtClean="0">
                          <a:latin typeface="Calibri" panose="020F0502020204030204" pitchFamily="34" charset="0"/>
                        </a:rPr>
                        <a:t>öffentlicher </a:t>
                      </a:r>
                      <a:r>
                        <a:rPr lang="de-DE" sz="1400" b="1" dirty="0" smtClean="0">
                          <a:latin typeface="Calibri" panose="020F0502020204030204" pitchFamily="34" charset="0"/>
                        </a:rPr>
                        <a:t>Informationsseite</a:t>
                      </a:r>
                      <a:r>
                        <a:rPr lang="de-DE" sz="1400" dirty="0" smtClean="0">
                          <a:latin typeface="Calibri" panose="020F0502020204030204" pitchFamily="34" charset="0"/>
                        </a:rPr>
                        <a:t> über das Pilotprojekt (http://www.virtuos.uni-osnabrueck.de/forschung/ </a:t>
                      </a:r>
                      <a:r>
                        <a:rPr lang="de-DE" sz="1400" dirty="0" err="1" smtClean="0">
                          <a:latin typeface="Calibri" panose="020F0502020204030204" pitchFamily="34" charset="0"/>
                        </a:rPr>
                        <a:t>aktuelle_projekte</a:t>
                      </a:r>
                      <a:r>
                        <a:rPr lang="de-DE" sz="1400" dirty="0" smtClean="0">
                          <a:latin typeface="Calibri" panose="020F0502020204030204" pitchFamily="34" charset="0"/>
                        </a:rPr>
                        <a:t>/ pilotprojekt_zum_52a_urhg.html).</a:t>
                      </a:r>
                      <a:endParaRPr lang="de-DE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latin typeface="Calibri" panose="020F0502020204030204" pitchFamily="34" charset="0"/>
                        </a:rPr>
                        <a:t>September/</a:t>
                      </a:r>
                    </a:p>
                    <a:p>
                      <a:r>
                        <a:rPr lang="de-DE" sz="1400" b="1" dirty="0" smtClean="0">
                          <a:latin typeface="Calibri" panose="020F0502020204030204" pitchFamily="34" charset="0"/>
                        </a:rPr>
                        <a:t>Oktober</a:t>
                      </a:r>
                      <a:r>
                        <a:rPr lang="de-DE" sz="1400" b="1" baseline="0" dirty="0" smtClean="0">
                          <a:latin typeface="Calibri" panose="020F0502020204030204" pitchFamily="34" charset="0"/>
                        </a:rPr>
                        <a:t> 2014</a:t>
                      </a:r>
                      <a:endParaRPr lang="de-DE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Calibri" panose="020F0502020204030204" pitchFamily="34" charset="0"/>
                        </a:rPr>
                        <a:t>Zwei </a:t>
                      </a:r>
                      <a:r>
                        <a:rPr lang="de-DE" sz="1400" b="1" dirty="0" smtClean="0">
                          <a:latin typeface="Calibri" panose="020F0502020204030204" pitchFamily="34" charset="0"/>
                        </a:rPr>
                        <a:t>Informationsveranstaltungen</a:t>
                      </a:r>
                      <a:r>
                        <a:rPr lang="de-DE" sz="1400" dirty="0" smtClean="0">
                          <a:latin typeface="Calibri" panose="020F0502020204030204" pitchFamily="34" charset="0"/>
                        </a:rPr>
                        <a:t> in Kooperation mit Universitätsbibliothek zum Pilotprojekt und seinen konkreten Konsequenzen für Lehrende. (Aufzeichnung</a:t>
                      </a:r>
                      <a:r>
                        <a:rPr lang="de-DE" sz="1400" baseline="0" dirty="0" smtClean="0">
                          <a:latin typeface="Calibri" panose="020F0502020204030204" pitchFamily="34" charset="0"/>
                        </a:rPr>
                        <a:t> der </a:t>
                      </a:r>
                      <a:r>
                        <a:rPr lang="de-DE" sz="1400" dirty="0" smtClean="0">
                          <a:latin typeface="Calibri" panose="020F0502020204030204" pitchFamily="34" charset="0"/>
                        </a:rPr>
                        <a:t>Informationsveranstaltungen, um nicht anwesenden Lehrenden zu einem späteren Zeitpunkt zur Verfügung zu stehen) </a:t>
                      </a:r>
                      <a:endParaRPr lang="de-DE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latin typeface="Calibri" panose="020F0502020204030204" pitchFamily="34" charset="0"/>
                        </a:rPr>
                        <a:t>Anfang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latin typeface="Calibri" panose="020F0502020204030204" pitchFamily="34" charset="0"/>
                        </a:rPr>
                        <a:t>Oktober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Calibri" panose="020F0502020204030204" pitchFamily="34" charset="0"/>
                        </a:rPr>
                        <a:t>Brief der Vizepräsidentin  an alle</a:t>
                      </a:r>
                      <a:r>
                        <a:rPr lang="de-DE" sz="1400" baseline="0" dirty="0" smtClean="0">
                          <a:latin typeface="Calibri" panose="020F0502020204030204" pitchFamily="34" charset="0"/>
                        </a:rPr>
                        <a:t> Lehrenden </a:t>
                      </a:r>
                      <a:r>
                        <a:rPr lang="de-DE" sz="1400" dirty="0" smtClean="0">
                          <a:latin typeface="Calibri" panose="020F0502020204030204" pitchFamily="34" charset="0"/>
                        </a:rPr>
                        <a:t>mit erneuten Informationen zum Pilotprojekt sowie </a:t>
                      </a:r>
                      <a:r>
                        <a:rPr lang="de-DE" sz="1400" b="1" dirty="0" smtClean="0">
                          <a:latin typeface="Calibri" panose="020F0502020204030204" pitchFamily="34" charset="0"/>
                        </a:rPr>
                        <a:t>gedrucktes Informationsmaterial </a:t>
                      </a:r>
                      <a:r>
                        <a:rPr lang="de-DE" sz="1400" dirty="0" smtClean="0">
                          <a:latin typeface="Calibri" panose="020F0502020204030204" pitchFamily="34" charset="0"/>
                        </a:rPr>
                        <a:t>zu den Regelungen des § 52a UrhG und der Beurteilung verschiedener Lehrmaterialien per Hauspost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aseline="0" dirty="0" smtClean="0">
                          <a:latin typeface="Calibri" panose="020F0502020204030204" pitchFamily="34" charset="0"/>
                        </a:rPr>
                        <a:t>Sammlung aller I</a:t>
                      </a:r>
                      <a:r>
                        <a:rPr lang="de-DE" sz="1400" dirty="0" smtClean="0">
                          <a:latin typeface="Calibri" panose="020F0502020204030204" pitchFamily="34" charset="0"/>
                        </a:rPr>
                        <a:t>nformationen für alle Lehrenden im LMS und Einrichtung </a:t>
                      </a:r>
                      <a:r>
                        <a:rPr lang="de-DE" sz="1400" b="1" dirty="0" smtClean="0">
                          <a:latin typeface="Calibri" panose="020F0502020204030204" pitchFamily="34" charset="0"/>
                        </a:rPr>
                        <a:t>Diskussionsforum 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Calibri" panose="020F0502020204030204" pitchFamily="34" charset="0"/>
                        </a:rPr>
                        <a:t>ersten Login nach Projektstart: Anzeige eines </a:t>
                      </a:r>
                      <a:r>
                        <a:rPr lang="de-DE" sz="1400" b="1" dirty="0" smtClean="0">
                          <a:latin typeface="Calibri" panose="020F0502020204030204" pitchFamily="34" charset="0"/>
                        </a:rPr>
                        <a:t>Motivationsvideos</a:t>
                      </a:r>
                      <a:r>
                        <a:rPr lang="de-DE" sz="1400" baseline="0" dirty="0" smtClean="0">
                          <a:latin typeface="Calibri" panose="020F0502020204030204" pitchFamily="34" charset="0"/>
                        </a:rPr>
                        <a:t> der Hochschul-&amp;Projektleitung für alle </a:t>
                      </a:r>
                      <a:r>
                        <a:rPr lang="de-DE" sz="1400" dirty="0" smtClean="0">
                          <a:latin typeface="Calibri" panose="020F0502020204030204" pitchFamily="34" charset="0"/>
                        </a:rPr>
                        <a:t>Lehrenden, in dem die wichtigsten Informationen noch einmal zusammengefasst waren.</a:t>
                      </a:r>
                      <a:endParaRPr lang="de-DE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de-DE" sz="1400" b="1" dirty="0" smtClean="0">
                          <a:latin typeface="Calibri" panose="020F0502020204030204" pitchFamily="34" charset="0"/>
                        </a:rPr>
                        <a:t>November 2014</a:t>
                      </a:r>
                      <a:endParaRPr lang="de-DE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Calibri" panose="020F0502020204030204" pitchFamily="34" charset="0"/>
                        </a:rPr>
                        <a:t>In der </a:t>
                      </a:r>
                      <a:r>
                        <a:rPr lang="de-DE" sz="1400" b="1" dirty="0" smtClean="0">
                          <a:latin typeface="Calibri" panose="020F0502020204030204" pitchFamily="34" charset="0"/>
                        </a:rPr>
                        <a:t>Sitzung der Studiendekane </a:t>
                      </a:r>
                      <a:r>
                        <a:rPr lang="de-DE" sz="1400" dirty="0" smtClean="0">
                          <a:latin typeface="Calibri" panose="020F0502020204030204" pitchFamily="34" charset="0"/>
                        </a:rPr>
                        <a:t>am 5.11.2014 wurde das Pilotprojekt vorgestellt und erste Rückmeldungen und Fragen aus den Fächern beantwortet. </a:t>
                      </a:r>
                      <a:endParaRPr lang="de-DE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Calibri" panose="020F0502020204030204" pitchFamily="34" charset="0"/>
                        </a:rPr>
                        <a:t>In der </a:t>
                      </a:r>
                      <a:r>
                        <a:rPr lang="de-DE" sz="1400" b="1" dirty="0" smtClean="0">
                          <a:latin typeface="Calibri" panose="020F0502020204030204" pitchFamily="34" charset="0"/>
                        </a:rPr>
                        <a:t>Senatssitzung</a:t>
                      </a:r>
                      <a:r>
                        <a:rPr lang="de-DE" sz="1400" dirty="0" smtClean="0">
                          <a:latin typeface="Calibri" panose="020F0502020204030204" pitchFamily="34" charset="0"/>
                        </a:rPr>
                        <a:t> am 26.11.2014 wurde das Pilotprojekt zum § 52a von der zuständigen Vizepräsidentin mit dem Aufruf zur Teilnahme erneut vorgestellt.</a:t>
                      </a:r>
                      <a:endParaRPr lang="de-DE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latin typeface="Calibri" panose="020F0502020204030204" pitchFamily="34" charset="0"/>
                        </a:rPr>
                        <a:t>Kontinuierlich</a:t>
                      </a:r>
                      <a:endParaRPr lang="de-DE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Calibri" panose="020F0502020204030204" pitchFamily="34" charset="0"/>
                        </a:rPr>
                        <a:t>Eine an der Hochschule bereits etablierte </a:t>
                      </a:r>
                      <a:r>
                        <a:rPr lang="de-DE" sz="1400" b="1" dirty="0" smtClean="0">
                          <a:latin typeface="Calibri" panose="020F0502020204030204" pitchFamily="34" charset="0"/>
                        </a:rPr>
                        <a:t>Support-Hotline</a:t>
                      </a:r>
                      <a:r>
                        <a:rPr lang="de-DE" sz="1400" dirty="0" smtClean="0">
                          <a:latin typeface="Calibri" panose="020F0502020204030204" pitchFamily="34" charset="0"/>
                        </a:rPr>
                        <a:t> stand 30 Stunden/Woche für Fragen zur Verfügung. Die eingehenden Fragen reichten von Klärungen von Lizenzen über Melderechte von Mitarbeitern bis hin zu Meldungen von Schwierigkeiten bei der Meldung.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8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Calibri" panose="020F0502020204030204" pitchFamily="34" charset="0"/>
              </a:rPr>
              <a:t>Gedrucktes Informationsmaterial</a:t>
            </a:r>
            <a:endParaRPr lang="de-DE" b="1" dirty="0">
              <a:latin typeface="Calibri" panose="020F0502020204030204" pitchFamily="34" charset="0"/>
            </a:endParaRPr>
          </a:p>
        </p:txBody>
      </p:sp>
      <p:pic>
        <p:nvPicPr>
          <p:cNvPr id="4" name="Inhaltsplatzhalter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12" y="1351129"/>
            <a:ext cx="7895473" cy="521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8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Calibri" panose="020F0502020204030204" pitchFamily="34" charset="0"/>
              </a:rPr>
              <a:t>Gedrucktes Informationsmaterial</a:t>
            </a:r>
            <a:endParaRPr lang="de-DE" b="1" dirty="0">
              <a:latin typeface="Calibri" panose="020F0502020204030204" pitchFamily="34" charset="0"/>
            </a:endParaRPr>
          </a:p>
        </p:txBody>
      </p:sp>
      <p:pic>
        <p:nvPicPr>
          <p:cNvPr id="4" name="Inhaltsplatzhalter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861" y="1698171"/>
            <a:ext cx="7479306" cy="4868883"/>
          </a:xfrm>
          <a:prstGeom prst="rect">
            <a:avLst/>
          </a:prstGeom>
        </p:spPr>
      </p:pic>
      <p:pic>
        <p:nvPicPr>
          <p:cNvPr id="5" name="Inhaltsplatzhalter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39" y="1323833"/>
            <a:ext cx="7825399" cy="518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6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32763" y="2024130"/>
            <a:ext cx="9921923" cy="2387600"/>
          </a:xfrm>
        </p:spPr>
        <p:txBody>
          <a:bodyPr>
            <a:normAutofit/>
          </a:bodyPr>
          <a:lstStyle/>
          <a:p>
            <a:r>
              <a:rPr lang="de-DE" b="1" dirty="0" smtClean="0">
                <a:latin typeface="Calibri" panose="020F0502020204030204" pitchFamily="34" charset="0"/>
                <a:cs typeface="Arial" panose="020B0604020202020204" pitchFamily="34" charset="0"/>
              </a:rPr>
              <a:t>Methoden der Datenerhebung</a:t>
            </a:r>
            <a:endParaRPr lang="de-DE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12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Calibri" panose="020F0502020204030204" pitchFamily="34" charset="0"/>
              </a:rPr>
              <a:t>Methoden </a:t>
            </a:r>
            <a:endParaRPr lang="de-DE" b="1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smtClean="0">
                <a:latin typeface="Calibri" panose="020F0502020204030204" pitchFamily="34" charset="0"/>
              </a:rPr>
              <a:t>Untersuchungszeitraum: 10.10.2015-09.02.2015</a:t>
            </a:r>
          </a:p>
          <a:p>
            <a:r>
              <a:rPr lang="de-DE" b="1" dirty="0" smtClean="0">
                <a:latin typeface="Calibri" panose="020F0502020204030204" pitchFamily="34" charset="0"/>
              </a:rPr>
              <a:t>Beobachtung von Nutzungsdaten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err="1" smtClean="0">
                <a:latin typeface="Calibri" panose="020F0502020204030204" pitchFamily="34" charset="0"/>
              </a:rPr>
              <a:t>Stud.IP</a:t>
            </a:r>
            <a:r>
              <a:rPr lang="de-DE" dirty="0" smtClean="0">
                <a:latin typeface="Calibri" panose="020F0502020204030204" pitchFamily="34" charset="0"/>
              </a:rPr>
              <a:t>-Datenbank und Server-Protokolle</a:t>
            </a:r>
          </a:p>
          <a:p>
            <a:r>
              <a:rPr lang="de-DE" b="1" dirty="0" smtClean="0">
                <a:latin typeface="Calibri" panose="020F0502020204030204" pitchFamily="34" charset="0"/>
              </a:rPr>
              <a:t>Experten-Rating von Dokumentenstichproben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smtClean="0">
                <a:latin typeface="Calibri" panose="020F0502020204030204" pitchFamily="34" charset="0"/>
              </a:rPr>
              <a:t>5% aller hochgeladenen Dokumente aus WS 13/14 und 5% aus 14/15</a:t>
            </a:r>
          </a:p>
          <a:p>
            <a:r>
              <a:rPr lang="de-DE" b="1" dirty="0" smtClean="0">
                <a:latin typeface="Calibri" panose="020F0502020204030204" pitchFamily="34" charset="0"/>
              </a:rPr>
              <a:t>Online-Befragung von Lehrenden</a:t>
            </a:r>
            <a:r>
              <a:rPr lang="de-DE" dirty="0" smtClean="0">
                <a:latin typeface="Calibri" panose="020F0502020204030204" pitchFamily="34" charset="0"/>
              </a:rPr>
              <a:t> in Stud.IP beim ersten Upload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smtClean="0">
                <a:latin typeface="Calibri" panose="020F0502020204030204" pitchFamily="34" charset="0"/>
              </a:rPr>
              <a:t>Kleine Popup-Befragung in Stud.IP integriert, Rücklauf: 457 von 1.300 Lehrenden</a:t>
            </a:r>
            <a:endParaRPr lang="de-DE" dirty="0">
              <a:latin typeface="Calibri" panose="020F0502020204030204" pitchFamily="34" charset="0"/>
            </a:endParaRPr>
          </a:p>
          <a:p>
            <a:r>
              <a:rPr lang="de-DE" b="1" dirty="0" smtClean="0">
                <a:latin typeface="Calibri" panose="020F0502020204030204" pitchFamily="34" charset="0"/>
              </a:rPr>
              <a:t>Online-Befragung </a:t>
            </a:r>
            <a:r>
              <a:rPr lang="de-DE" b="1" dirty="0">
                <a:latin typeface="Calibri" panose="020F0502020204030204" pitchFamily="34" charset="0"/>
              </a:rPr>
              <a:t>von Lehrenden </a:t>
            </a:r>
            <a:r>
              <a:rPr lang="de-DE" dirty="0">
                <a:latin typeface="Calibri" panose="020F0502020204030204" pitchFamily="34" charset="0"/>
              </a:rPr>
              <a:t>(Rundmail Präsidium)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err="1">
                <a:latin typeface="Calibri" panose="020F0502020204030204" pitchFamily="34" charset="0"/>
              </a:rPr>
              <a:t>Limesurvey</a:t>
            </a:r>
            <a:r>
              <a:rPr lang="de-DE" dirty="0">
                <a:latin typeface="Calibri" panose="020F0502020204030204" pitchFamily="34" charset="0"/>
              </a:rPr>
              <a:t>, </a:t>
            </a:r>
            <a:r>
              <a:rPr lang="de-DE" dirty="0" smtClean="0">
                <a:latin typeface="Calibri" panose="020F0502020204030204" pitchFamily="34" charset="0"/>
              </a:rPr>
              <a:t>Rücklauf: </a:t>
            </a:r>
            <a:r>
              <a:rPr lang="de-DE" dirty="0" smtClean="0"/>
              <a:t>ca. </a:t>
            </a:r>
            <a:r>
              <a:rPr lang="de-DE" dirty="0" smtClean="0">
                <a:latin typeface="Calibri" panose="020F0502020204030204" pitchFamily="34" charset="0"/>
              </a:rPr>
              <a:t>200 von 1.300 Lehrenden</a:t>
            </a:r>
            <a:endParaRPr lang="de-DE" dirty="0">
              <a:latin typeface="Calibri" panose="020F0502020204030204" pitchFamily="34" charset="0"/>
            </a:endParaRPr>
          </a:p>
          <a:p>
            <a:r>
              <a:rPr lang="de-DE" b="1" dirty="0" smtClean="0">
                <a:latin typeface="Calibri" panose="020F0502020204030204" pitchFamily="34" charset="0"/>
              </a:rPr>
              <a:t>Online-Befragung </a:t>
            </a:r>
            <a:r>
              <a:rPr lang="de-DE" b="1" dirty="0">
                <a:latin typeface="Calibri" panose="020F0502020204030204" pitchFamily="34" charset="0"/>
              </a:rPr>
              <a:t>von Studierenden </a:t>
            </a:r>
            <a:r>
              <a:rPr lang="de-DE" dirty="0">
                <a:latin typeface="Calibri" panose="020F0502020204030204" pitchFamily="34" charset="0"/>
              </a:rPr>
              <a:t>über </a:t>
            </a:r>
            <a:r>
              <a:rPr lang="de-DE" dirty="0" err="1">
                <a:latin typeface="Calibri" panose="020F0502020204030204" pitchFamily="34" charset="0"/>
              </a:rPr>
              <a:t>Stud.IP</a:t>
            </a:r>
            <a:r>
              <a:rPr lang="de-DE" dirty="0">
                <a:latin typeface="Calibri" panose="020F0502020204030204" pitchFamily="34" charset="0"/>
              </a:rPr>
              <a:t>-Startseite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>
                <a:latin typeface="Calibri" panose="020F0502020204030204" pitchFamily="34" charset="0"/>
              </a:rPr>
              <a:t>Rücklauf: </a:t>
            </a:r>
            <a:r>
              <a:rPr lang="de-DE" dirty="0" smtClean="0">
                <a:latin typeface="Calibri" panose="020F0502020204030204" pitchFamily="34" charset="0"/>
              </a:rPr>
              <a:t>ca. 400 von 13.000 Studierenden 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29889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32763" y="2024130"/>
            <a:ext cx="9921923" cy="2387600"/>
          </a:xfrm>
        </p:spPr>
        <p:txBody>
          <a:bodyPr>
            <a:normAutofit/>
          </a:bodyPr>
          <a:lstStyle/>
          <a:p>
            <a:r>
              <a:rPr lang="de-DE" b="1" dirty="0" smtClean="0">
                <a:latin typeface="Calibri" panose="020F0502020204030204" pitchFamily="34" charset="0"/>
                <a:cs typeface="Arial" panose="020B0604020202020204" pitchFamily="34" charset="0"/>
              </a:rPr>
              <a:t>Nutzungsdaten</a:t>
            </a:r>
            <a:endParaRPr lang="de-DE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70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72929" y="177502"/>
            <a:ext cx="8595360" cy="1325563"/>
          </a:xfrm>
        </p:spPr>
        <p:txBody>
          <a:bodyPr/>
          <a:lstStyle/>
          <a:p>
            <a:r>
              <a:rPr lang="de-DE" b="1" dirty="0" smtClean="0">
                <a:latin typeface="Calibri" panose="020F0502020204030204" pitchFamily="34" charset="0"/>
              </a:rPr>
              <a:t>Relevanz von Literatur in </a:t>
            </a:r>
            <a:r>
              <a:rPr lang="de-DE" b="1" dirty="0" err="1" smtClean="0">
                <a:latin typeface="Calibri" panose="020F0502020204030204" pitchFamily="34" charset="0"/>
              </a:rPr>
              <a:t>Stud.IP</a:t>
            </a:r>
            <a:r>
              <a:rPr lang="de-DE" b="1" dirty="0" smtClean="0"/>
              <a:t> </a:t>
            </a:r>
            <a:endParaRPr lang="de-DE" b="1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411464"/>
              </p:ext>
            </p:extLst>
          </p:nvPr>
        </p:nvGraphicFramePr>
        <p:xfrm>
          <a:off x="497005" y="1852920"/>
          <a:ext cx="55800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12453849"/>
              </p:ext>
            </p:extLst>
          </p:nvPr>
        </p:nvGraphicFramePr>
        <p:xfrm>
          <a:off x="6139019" y="1874592"/>
          <a:ext cx="5584407" cy="43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Ellipse 5"/>
          <p:cNvSpPr/>
          <p:nvPr/>
        </p:nvSpPr>
        <p:spPr>
          <a:xfrm>
            <a:off x="4053387" y="4135272"/>
            <a:ext cx="791570" cy="450376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5038301" y="2595349"/>
            <a:ext cx="791570" cy="450376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9719482" y="3878240"/>
            <a:ext cx="791570" cy="450376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0688474" y="3653052"/>
            <a:ext cx="791570" cy="450376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91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32763" y="2024130"/>
            <a:ext cx="9921923" cy="2387600"/>
          </a:xfrm>
        </p:spPr>
        <p:txBody>
          <a:bodyPr>
            <a:normAutofit/>
          </a:bodyPr>
          <a:lstStyle/>
          <a:p>
            <a:r>
              <a:rPr lang="de-DE" b="1" dirty="0" smtClean="0">
                <a:latin typeface="Calibri" panose="020F0502020204030204" pitchFamily="34" charset="0"/>
                <a:cs typeface="Arial" panose="020B0604020202020204" pitchFamily="34" charset="0"/>
              </a:rPr>
              <a:t>§ 52a UrhG und Projektziel</a:t>
            </a:r>
            <a:endParaRPr lang="de-DE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47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Hochgeladene Dokumente mit Lizenzangabe</a:t>
            </a:r>
            <a:endParaRPr lang="de-DE" b="1" dirty="0"/>
          </a:p>
        </p:txBody>
      </p:sp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5171178"/>
              </p:ext>
            </p:extLst>
          </p:nvPr>
        </p:nvGraphicFramePr>
        <p:xfrm>
          <a:off x="805218" y="1473958"/>
          <a:ext cx="10672549" cy="5268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llipse 2"/>
          <p:cNvSpPr/>
          <p:nvPr/>
        </p:nvSpPr>
        <p:spPr>
          <a:xfrm>
            <a:off x="4872251" y="5158854"/>
            <a:ext cx="900752" cy="54591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3141260" y="1992572"/>
            <a:ext cx="900752" cy="425355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350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Semestervergleich </a:t>
            </a:r>
            <a:endParaRPr lang="de-DE" b="1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7409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llipse 4"/>
          <p:cNvSpPr/>
          <p:nvPr/>
        </p:nvSpPr>
        <p:spPr>
          <a:xfrm>
            <a:off x="8393375" y="1787857"/>
            <a:ext cx="791570" cy="450376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10319984" y="2390633"/>
            <a:ext cx="791570" cy="450376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9369191" y="3161733"/>
            <a:ext cx="791570" cy="450376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7442581" y="3662148"/>
            <a:ext cx="791570" cy="450376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9253185" y="2156347"/>
            <a:ext cx="975816" cy="39578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V="1">
            <a:off x="8330826" y="3493827"/>
            <a:ext cx="975816" cy="393509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34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Calibri" panose="020F0502020204030204" pitchFamily="34" charset="0"/>
              </a:rPr>
              <a:t>Meldungen</a:t>
            </a:r>
            <a:endParaRPr lang="de-DE" b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4141841545"/>
              </p:ext>
            </p:extLst>
          </p:nvPr>
        </p:nvGraphicFramePr>
        <p:xfrm>
          <a:off x="450376" y="1791632"/>
          <a:ext cx="11477767" cy="4745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28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Calibri" panose="020F0502020204030204" pitchFamily="34" charset="0"/>
              </a:rPr>
              <a:t>Meldungen in den Fachbereichen</a:t>
            </a:r>
            <a:endParaRPr lang="de-DE" b="1" dirty="0">
              <a:latin typeface="Calibri" panose="020F0502020204030204" pitchFamily="34" charset="0"/>
            </a:endParaRPr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002761"/>
              </p:ext>
            </p:extLst>
          </p:nvPr>
        </p:nvGraphicFramePr>
        <p:xfrm>
          <a:off x="914400" y="1735078"/>
          <a:ext cx="10760928" cy="4733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788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681230"/>
            <a:ext cx="9144000" cy="2387600"/>
          </a:xfrm>
        </p:spPr>
        <p:txBody>
          <a:bodyPr/>
          <a:lstStyle/>
          <a:p>
            <a:r>
              <a:rPr lang="de-DE" b="1" dirty="0" smtClean="0">
                <a:latin typeface="Calibri" panose="020F0502020204030204" pitchFamily="34" charset="0"/>
                <a:cs typeface="Arial" panose="020B0604020202020204" pitchFamily="34" charset="0"/>
              </a:rPr>
              <a:t>Fazit</a:t>
            </a:r>
            <a:endParaRPr lang="de-DE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11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Calibri" panose="020F0502020204030204" pitchFamily="34" charset="0"/>
              </a:rPr>
              <a:t>Funktionsfähigkeit </a:t>
            </a:r>
            <a:endParaRPr lang="de-DE" b="1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>
                <a:latin typeface="Calibri" panose="020F0502020204030204" pitchFamily="34" charset="0"/>
              </a:rPr>
              <a:t>Implementierte Lösung </a:t>
            </a:r>
            <a:r>
              <a:rPr lang="de-DE" b="1" dirty="0">
                <a:latin typeface="Calibri" panose="020F0502020204030204" pitchFamily="34" charset="0"/>
              </a:rPr>
              <a:t>funktionierte im Normalbetrieb problemlos</a:t>
            </a:r>
            <a:r>
              <a:rPr lang="de-DE" dirty="0" smtClean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ABER: </a:t>
            </a:r>
            <a:r>
              <a:rPr lang="de-DE" b="1" dirty="0" smtClean="0"/>
              <a:t>Schwierigkeiten im Workflow</a:t>
            </a:r>
          </a:p>
          <a:p>
            <a:r>
              <a:rPr lang="de-DE" dirty="0"/>
              <a:t>Komplikationen:</a:t>
            </a:r>
          </a:p>
          <a:p>
            <a:pPr lvl="1"/>
            <a:r>
              <a:rPr lang="de-DE" b="1" dirty="0"/>
              <a:t>Recherche der </a:t>
            </a:r>
            <a:r>
              <a:rPr lang="de-DE" b="1" dirty="0" smtClean="0"/>
              <a:t>Campuslizenzen </a:t>
            </a:r>
            <a:r>
              <a:rPr lang="de-DE" dirty="0" smtClean="0"/>
              <a:t>(zu spät im Workflow, fertiges Dokument liegt bereits vor)</a:t>
            </a:r>
            <a:endParaRPr lang="de-DE" dirty="0"/>
          </a:p>
          <a:p>
            <a:pPr lvl="1"/>
            <a:r>
              <a:rPr lang="de-DE" dirty="0"/>
              <a:t>3-Tages-Frist der </a:t>
            </a:r>
            <a:r>
              <a:rPr lang="de-DE" b="1" dirty="0"/>
              <a:t>vorrangigen Verlagsangebote</a:t>
            </a:r>
          </a:p>
          <a:p>
            <a:pPr lvl="1"/>
            <a:r>
              <a:rPr lang="de-DE" b="1" dirty="0"/>
              <a:t>Unselbstständige Publikationen </a:t>
            </a:r>
            <a:r>
              <a:rPr lang="de-DE" dirty="0" smtClean="0"/>
              <a:t>sind nicht im VLB zu finden </a:t>
            </a:r>
            <a:endParaRPr lang="de-DE" dirty="0"/>
          </a:p>
          <a:p>
            <a:r>
              <a:rPr lang="de-DE" dirty="0"/>
              <a:t>Einschränkungen werden sich in der Praxis als </a:t>
            </a:r>
            <a:r>
              <a:rPr lang="de-DE" b="1" dirty="0"/>
              <a:t>große Kostentreiber </a:t>
            </a:r>
            <a:r>
              <a:rPr lang="de-DE" dirty="0"/>
              <a:t>für die Hochschulen und </a:t>
            </a:r>
            <a:r>
              <a:rPr lang="de-DE" b="1" dirty="0"/>
              <a:t>Motivationshemmnisse für Lehrende </a:t>
            </a:r>
            <a:r>
              <a:rPr lang="de-DE" dirty="0"/>
              <a:t>erweisen 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</a:p>
          <a:p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13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Feedback von Lehrenden und Studierenden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09684" y="1828800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946288" y="1828801"/>
            <a:ext cx="10407512" cy="434816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b="1" dirty="0"/>
              <a:t>Wie beurteilen Lehrende die Einzelmeldung?</a:t>
            </a:r>
          </a:p>
          <a:p>
            <a:pPr marL="285750" indent="-285750"/>
            <a:r>
              <a:rPr lang="de-DE" dirty="0"/>
              <a:t>Zeitaufwand ist nicht gerechtfertigt</a:t>
            </a:r>
          </a:p>
          <a:p>
            <a:pPr marL="285750" indent="-285750"/>
            <a:r>
              <a:rPr lang="de-DE" dirty="0" smtClean="0"/>
              <a:t>Einzelmeldung </a:t>
            </a:r>
            <a:r>
              <a:rPr lang="de-DE" dirty="0"/>
              <a:t>geht zu Lasten der Qualität der Lehre </a:t>
            </a:r>
          </a:p>
          <a:p>
            <a:pPr marL="285750" indent="-285750"/>
            <a:r>
              <a:rPr lang="de-DE" dirty="0" smtClean="0"/>
              <a:t>Ankündigung, zu </a:t>
            </a:r>
            <a:r>
              <a:rPr lang="de-DE" dirty="0"/>
              <a:t>Kopiervorlagen und Semesterapparaten </a:t>
            </a:r>
            <a:r>
              <a:rPr lang="de-DE" dirty="0" smtClean="0"/>
              <a:t>zurückzukehren</a:t>
            </a:r>
            <a:endParaRPr lang="de-DE" dirty="0"/>
          </a:p>
          <a:p>
            <a:pPr marL="285750" indent="-285750"/>
            <a:r>
              <a:rPr lang="de-DE" dirty="0" smtClean="0"/>
              <a:t>Unsicherheiten </a:t>
            </a:r>
            <a:r>
              <a:rPr lang="de-DE" dirty="0"/>
              <a:t>bezüglich </a:t>
            </a:r>
            <a:r>
              <a:rPr lang="de-DE" dirty="0" smtClean="0"/>
              <a:t>Haftung und </a:t>
            </a:r>
            <a:r>
              <a:rPr lang="de-DE" dirty="0"/>
              <a:t>Übernahme der entstehenden Kosten </a:t>
            </a:r>
            <a:endParaRPr lang="de-DE" dirty="0" smtClean="0"/>
          </a:p>
          <a:p>
            <a:pPr marL="0" indent="0">
              <a:buNone/>
            </a:pPr>
            <a:r>
              <a:rPr lang="de-DE" b="1" dirty="0"/>
              <a:t>Was berichten Studierende vom Pilotprojekt?</a:t>
            </a:r>
          </a:p>
          <a:p>
            <a:r>
              <a:rPr lang="de-DE" dirty="0"/>
              <a:t>Folge: es wurde deutlich weniger Material von Lehrenden bereitgestellt</a:t>
            </a:r>
          </a:p>
          <a:p>
            <a:r>
              <a:rPr lang="de-DE" dirty="0" smtClean="0"/>
              <a:t>Studierende </a:t>
            </a:r>
            <a:r>
              <a:rPr lang="de-DE" dirty="0"/>
              <a:t>hatten erhöhten Zeit- und Kostenaufwand durch Selbstbeschaffung</a:t>
            </a:r>
          </a:p>
          <a:p>
            <a:r>
              <a:rPr lang="de-DE" dirty="0" smtClean="0"/>
              <a:t>Verzögerungen </a:t>
            </a:r>
            <a:r>
              <a:rPr lang="de-DE" dirty="0"/>
              <a:t>in der Bereitstellung von Lehrmaterial </a:t>
            </a:r>
          </a:p>
          <a:p>
            <a:r>
              <a:rPr lang="de-DE" dirty="0"/>
              <a:t>Einbußen in der Qualität der Lehre</a:t>
            </a:r>
          </a:p>
          <a:p>
            <a:pPr marL="285750" indent="-285750"/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191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Calibri" panose="020F0502020204030204" pitchFamily="34" charset="0"/>
              </a:rPr>
              <a:t>Literaturbereitstellung für Studierende</a:t>
            </a:r>
            <a:endParaRPr lang="de-DE" b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894006"/>
              </p:ext>
            </p:extLst>
          </p:nvPr>
        </p:nvGraphicFramePr>
        <p:xfrm>
          <a:off x="300252" y="1825625"/>
          <a:ext cx="5580000" cy="435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518720975"/>
              </p:ext>
            </p:extLst>
          </p:nvPr>
        </p:nvGraphicFramePr>
        <p:xfrm>
          <a:off x="6130118" y="1774209"/>
          <a:ext cx="5580000" cy="435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957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681230"/>
            <a:ext cx="9144000" cy="2387600"/>
          </a:xfrm>
        </p:spPr>
        <p:txBody>
          <a:bodyPr/>
          <a:lstStyle/>
          <a:p>
            <a:r>
              <a:rPr lang="de-DE" b="1" dirty="0" smtClean="0">
                <a:latin typeface="Calibri" panose="020F0502020204030204" pitchFamily="34" charset="0"/>
                <a:cs typeface="Arial" panose="020B0604020202020204" pitchFamily="34" charset="0"/>
              </a:rPr>
              <a:t>Schlussbemerkungen aus Sicht der Universität</a:t>
            </a:r>
            <a:endParaRPr lang="de-DE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24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Fazit von Vizepräsidentin Prof. Dr. May-Britt </a:t>
            </a:r>
            <a:r>
              <a:rPr lang="de-DE" b="1" dirty="0" err="1" smtClean="0"/>
              <a:t>Kallenrode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de-DE" sz="3600" dirty="0"/>
          </a:p>
          <a:p>
            <a:pPr marL="0" indent="0" algn="ctr">
              <a:buNone/>
            </a:pPr>
            <a:r>
              <a:rPr lang="de-DE" sz="4000" b="1" dirty="0" smtClean="0"/>
              <a:t>»Mit Einführung </a:t>
            </a:r>
            <a:r>
              <a:rPr lang="de-DE" sz="4000" b="1" dirty="0"/>
              <a:t>einer Einzelmeldepflicht werden wesentlich weniger Texte von den </a:t>
            </a:r>
            <a:r>
              <a:rPr lang="de-DE" sz="4000" b="1" dirty="0" smtClean="0"/>
              <a:t>Studierenden </a:t>
            </a:r>
            <a:r>
              <a:rPr lang="de-DE" sz="4000" b="1" dirty="0"/>
              <a:t>und Lehrenden </a:t>
            </a:r>
            <a:r>
              <a:rPr lang="de-DE" sz="4000" b="1" dirty="0" smtClean="0"/>
              <a:t>verwendet. Der </a:t>
            </a:r>
            <a:r>
              <a:rPr lang="de-DE" sz="4000" b="1" dirty="0"/>
              <a:t>organisatorische </a:t>
            </a:r>
            <a:r>
              <a:rPr lang="de-DE" sz="4000" b="1" dirty="0" smtClean="0"/>
              <a:t>Aufwand für </a:t>
            </a:r>
            <a:r>
              <a:rPr lang="de-DE" sz="4000" b="1" dirty="0"/>
              <a:t>die </a:t>
            </a:r>
            <a:r>
              <a:rPr lang="de-DE" sz="4000" b="1" dirty="0" smtClean="0"/>
              <a:t>Hochschulen ist </a:t>
            </a:r>
            <a:r>
              <a:rPr lang="de-DE" sz="4000" b="1" dirty="0"/>
              <a:t>unangemessen hoch und keine </a:t>
            </a:r>
            <a:r>
              <a:rPr lang="de-DE" sz="4000" b="1" dirty="0" smtClean="0"/>
              <a:t>Alternative zu </a:t>
            </a:r>
            <a:r>
              <a:rPr lang="de-DE" sz="4000" b="1" dirty="0"/>
              <a:t>einer </a:t>
            </a:r>
            <a:r>
              <a:rPr lang="de-DE" sz="4000" b="1" dirty="0" smtClean="0"/>
              <a:t>Pauschalvergütung.« </a:t>
            </a:r>
            <a:endParaRPr lang="de-DE" sz="4000" b="1" dirty="0"/>
          </a:p>
          <a:p>
            <a:pPr marL="0" indent="0">
              <a:buNone/>
            </a:pP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15649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72929" y="177502"/>
            <a:ext cx="8595360" cy="1325563"/>
          </a:xfrm>
        </p:spPr>
        <p:txBody>
          <a:bodyPr/>
          <a:lstStyle/>
          <a:p>
            <a:r>
              <a:rPr lang="de-DE" b="1" dirty="0" smtClean="0">
                <a:latin typeface="Calibri" panose="020F0502020204030204" pitchFamily="34" charset="0"/>
              </a:rPr>
              <a:t>§ 52a UrhG (seit 2003 im UrhG)</a:t>
            </a:r>
            <a:endParaRPr lang="de-DE" b="1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7062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de-DE" sz="2200" dirty="0">
                <a:latin typeface="Calibri" panose="020F0502020204030204" pitchFamily="34" charset="0"/>
              </a:rPr>
              <a:t>Zur Verfügung gestellt werden dürfen: </a:t>
            </a:r>
          </a:p>
          <a:p>
            <a:pPr>
              <a:lnSpc>
                <a:spcPct val="80000"/>
              </a:lnSpc>
            </a:pPr>
            <a:r>
              <a:rPr lang="de-DE" sz="2200" dirty="0">
                <a:latin typeface="Calibri" panose="020F0502020204030204" pitchFamily="34" charset="0"/>
              </a:rPr>
              <a:t>„</a:t>
            </a:r>
            <a:r>
              <a:rPr lang="de-DE" sz="2200" b="1" dirty="0">
                <a:latin typeface="Calibri" panose="020F0502020204030204" pitchFamily="34" charset="0"/>
              </a:rPr>
              <a:t>veröffentlichte kleine Teile eines Werkes </a:t>
            </a:r>
            <a:r>
              <a:rPr lang="de-DE" sz="2200" dirty="0">
                <a:latin typeface="Calibri" panose="020F0502020204030204" pitchFamily="34" charset="0"/>
              </a:rPr>
              <a:t>[12% eines Sprachwerkes, max. 100 Seiten], </a:t>
            </a:r>
            <a:r>
              <a:rPr lang="de-DE" sz="2200" b="1" dirty="0">
                <a:latin typeface="Calibri" panose="020F0502020204030204" pitchFamily="34" charset="0"/>
              </a:rPr>
              <a:t>Werke geringen Umfangs </a:t>
            </a:r>
            <a:r>
              <a:rPr lang="de-DE" sz="2200" dirty="0">
                <a:latin typeface="Calibri" panose="020F0502020204030204" pitchFamily="34" charset="0"/>
              </a:rPr>
              <a:t>sowie </a:t>
            </a:r>
            <a:r>
              <a:rPr lang="de-DE" sz="2200" b="1" dirty="0">
                <a:latin typeface="Calibri" panose="020F0502020204030204" pitchFamily="34" charset="0"/>
              </a:rPr>
              <a:t>einzelne Beiträge aus Zeitungen oder Zeitschriften</a:t>
            </a:r>
            <a:r>
              <a:rPr lang="de-DE" sz="2200" dirty="0">
                <a:latin typeface="Calibri" panose="020F0502020204030204" pitchFamily="34" charset="0"/>
              </a:rPr>
              <a:t>“ </a:t>
            </a:r>
          </a:p>
          <a:p>
            <a:pPr>
              <a:lnSpc>
                <a:spcPct val="80000"/>
              </a:lnSpc>
            </a:pPr>
            <a:r>
              <a:rPr lang="de-DE" sz="2200" dirty="0" smtClean="0">
                <a:latin typeface="Calibri" panose="020F0502020204030204" pitchFamily="34" charset="0"/>
              </a:rPr>
              <a:t>durch </a:t>
            </a:r>
            <a:r>
              <a:rPr lang="de-DE" sz="2200" b="1" dirty="0">
                <a:latin typeface="Calibri" panose="020F0502020204030204" pitchFamily="34" charset="0"/>
              </a:rPr>
              <a:t>Lehrende an Bildungseinrichtungen </a:t>
            </a:r>
            <a:r>
              <a:rPr lang="de-DE" sz="2200" dirty="0">
                <a:latin typeface="Calibri" panose="020F0502020204030204" pitchFamily="34" charset="0"/>
              </a:rPr>
              <a:t>für </a:t>
            </a:r>
            <a:r>
              <a:rPr lang="de-DE" sz="2200" b="1" dirty="0">
                <a:latin typeface="Calibri" panose="020F0502020204030204" pitchFamily="34" charset="0"/>
              </a:rPr>
              <a:t>einen abgegrenzten Teil von Teilnehmern </a:t>
            </a:r>
            <a:r>
              <a:rPr lang="de-DE" sz="2200" dirty="0">
                <a:latin typeface="Calibri" panose="020F0502020204030204" pitchFamily="34" charset="0"/>
              </a:rPr>
              <a:t>zu </a:t>
            </a:r>
            <a:r>
              <a:rPr lang="de-DE" sz="2200" b="1" dirty="0">
                <a:latin typeface="Calibri" panose="020F0502020204030204" pitchFamily="34" charset="0"/>
              </a:rPr>
              <a:t>nicht-kommerziellen Zwecken der Lehre </a:t>
            </a:r>
            <a:r>
              <a:rPr lang="de-DE" sz="2200" dirty="0">
                <a:latin typeface="Calibri" panose="020F0502020204030204" pitchFamily="34" charset="0"/>
              </a:rPr>
              <a:t>(typischer Weise mittels LMS) </a:t>
            </a:r>
          </a:p>
          <a:p>
            <a:pPr>
              <a:lnSpc>
                <a:spcPct val="80000"/>
              </a:lnSpc>
            </a:pPr>
            <a:r>
              <a:rPr lang="de-DE" sz="2200" b="1" dirty="0">
                <a:latin typeface="Calibri" panose="020F0502020204030204" pitchFamily="34" charset="0"/>
              </a:rPr>
              <a:t>ohne die Erlaubnis </a:t>
            </a:r>
            <a:r>
              <a:rPr lang="de-DE" sz="2200" dirty="0">
                <a:latin typeface="Calibri" panose="020F0502020204030204" pitchFamily="34" charset="0"/>
              </a:rPr>
              <a:t>des Rechteinhabers </a:t>
            </a:r>
          </a:p>
          <a:p>
            <a:pPr marL="0" indent="0">
              <a:lnSpc>
                <a:spcPct val="80000"/>
              </a:lnSpc>
              <a:buNone/>
            </a:pPr>
            <a:endParaRPr lang="de-DE" sz="22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sz="2200" dirty="0">
                <a:latin typeface="Calibri" panose="020F0502020204030204" pitchFamily="34" charset="0"/>
              </a:rPr>
              <a:t>„Für die öffentliche Zugänglichmachung […] ist eine </a:t>
            </a:r>
            <a:r>
              <a:rPr lang="de-DE" sz="2200" b="1" dirty="0">
                <a:latin typeface="Calibri" panose="020F0502020204030204" pitchFamily="34" charset="0"/>
              </a:rPr>
              <a:t>angemessene Vergütung</a:t>
            </a:r>
            <a:r>
              <a:rPr lang="de-DE" sz="2200" dirty="0">
                <a:latin typeface="Calibri" panose="020F0502020204030204" pitchFamily="34" charset="0"/>
              </a:rPr>
              <a:t> zu zahlen. Der Anspruch kann nur durch eine </a:t>
            </a:r>
            <a:r>
              <a:rPr lang="de-DE" sz="2200" b="1" dirty="0">
                <a:latin typeface="Calibri" panose="020F0502020204030204" pitchFamily="34" charset="0"/>
              </a:rPr>
              <a:t>Verwertungsgesellschaft</a:t>
            </a:r>
            <a:r>
              <a:rPr lang="de-DE" sz="2200" dirty="0">
                <a:latin typeface="Calibri" panose="020F0502020204030204" pitchFamily="34" charset="0"/>
              </a:rPr>
              <a:t> geltend gemacht werden.“</a:t>
            </a:r>
          </a:p>
          <a:p>
            <a:pPr>
              <a:lnSpc>
                <a:spcPct val="80000"/>
              </a:lnSpc>
            </a:pPr>
            <a:r>
              <a:rPr lang="de-DE" sz="2200" dirty="0">
                <a:latin typeface="Calibri" panose="020F0502020204030204" pitchFamily="34" charset="0"/>
              </a:rPr>
              <a:t>Gibt mit vielen VGs Pauschalvergütung, VG Wort hat auf Einzelabrechnung geklagt</a:t>
            </a:r>
          </a:p>
          <a:p>
            <a:pPr>
              <a:lnSpc>
                <a:spcPct val="80000"/>
              </a:lnSpc>
            </a:pPr>
            <a:r>
              <a:rPr lang="de-DE" sz="2200" dirty="0">
                <a:latin typeface="Calibri" panose="020F0502020204030204" pitchFamily="34" charset="0"/>
              </a:rPr>
              <a:t>BGH: Einzelmeldung über zentrale Eingabemaske ist </a:t>
            </a:r>
            <a:r>
              <a:rPr lang="de-DE" sz="2200" b="1" dirty="0">
                <a:latin typeface="Calibri" panose="020F0502020204030204" pitchFamily="34" charset="0"/>
              </a:rPr>
              <a:t>sachgerecht und vom Aufwand her vertretbar</a:t>
            </a:r>
            <a:r>
              <a:rPr lang="de-DE" sz="2200" dirty="0">
                <a:latin typeface="Calibri" panose="020F0502020204030204" pitchFamily="34" charset="0"/>
              </a:rPr>
              <a:t>, „angemessene“ kostenpflichtige </a:t>
            </a:r>
            <a:r>
              <a:rPr lang="de-DE" sz="2200" b="1" dirty="0">
                <a:latin typeface="Calibri" panose="020F0502020204030204" pitchFamily="34" charset="0"/>
              </a:rPr>
              <a:t>Verlagsangebot haben Vorrang </a:t>
            </a:r>
          </a:p>
          <a:p>
            <a:pPr marL="0" indent="0">
              <a:buNone/>
            </a:pPr>
            <a:endParaRPr lang="de-DE" sz="2200" dirty="0">
              <a:latin typeface="Calibri" panose="020F0502020204030204" pitchFamily="34" charset="0"/>
            </a:endParaRPr>
          </a:p>
          <a:p>
            <a:endParaRPr lang="de-DE" sz="22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67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681230"/>
            <a:ext cx="9144000" cy="2387600"/>
          </a:xfrm>
        </p:spPr>
        <p:txBody>
          <a:bodyPr/>
          <a:lstStyle/>
          <a:p>
            <a:r>
              <a:rPr lang="de-DE" b="1" dirty="0" smtClean="0">
                <a:latin typeface="Calibri" panose="020F0502020204030204" pitchFamily="34" charset="0"/>
                <a:cs typeface="Arial" panose="020B0604020202020204" pitchFamily="34" charset="0"/>
              </a:rPr>
              <a:t>Vielen Dank für Ihre Aufmerksamkeit. </a:t>
            </a:r>
            <a:endParaRPr lang="de-DE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94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72929" y="177502"/>
            <a:ext cx="8595360" cy="1325563"/>
          </a:xfrm>
        </p:spPr>
        <p:txBody>
          <a:bodyPr/>
          <a:lstStyle/>
          <a:p>
            <a:r>
              <a:rPr lang="de-DE" b="1" dirty="0" smtClean="0">
                <a:latin typeface="Calibri" panose="020F0502020204030204" pitchFamily="34" charset="0"/>
              </a:rPr>
              <a:t>Kontakt </a:t>
            </a:r>
            <a:endParaRPr lang="de-DE" b="1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 smtClean="0">
                <a:latin typeface="Calibri" panose="020F0502020204030204" pitchFamily="34" charset="0"/>
              </a:rPr>
              <a:t>Universität </a:t>
            </a:r>
            <a:r>
              <a:rPr lang="de-DE" dirty="0" smtClean="0">
                <a:latin typeface="Calibri" panose="020F0502020204030204" pitchFamily="34" charset="0"/>
              </a:rPr>
              <a:t>Osnabrück, Zentrum virtUOS </a:t>
            </a: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Dr. </a:t>
            </a:r>
            <a:r>
              <a:rPr lang="de-DE" dirty="0" smtClean="0">
                <a:latin typeface="Calibri" panose="020F0502020204030204" pitchFamily="34" charset="0"/>
              </a:rPr>
              <a:t>Anne </a:t>
            </a:r>
            <a:r>
              <a:rPr lang="de-DE" dirty="0" smtClean="0">
                <a:latin typeface="Calibri" panose="020F0502020204030204" pitchFamily="34" charset="0"/>
              </a:rPr>
              <a:t>Fuhrmann-</a:t>
            </a:r>
            <a:r>
              <a:rPr lang="de-DE" dirty="0" err="1" smtClean="0">
                <a:latin typeface="Calibri" panose="020F0502020204030204" pitchFamily="34" charset="0"/>
              </a:rPr>
              <a:t>Siekmeyer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endParaRPr lang="de-DE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Calibri" panose="020F0502020204030204" pitchFamily="34" charset="0"/>
              </a:rPr>
              <a:t>Tel</a:t>
            </a:r>
            <a:r>
              <a:rPr lang="de-DE" dirty="0">
                <a:latin typeface="Calibri" panose="020F0502020204030204" pitchFamily="34" charset="0"/>
              </a:rPr>
              <a:t>.: 0541 </a:t>
            </a:r>
            <a:r>
              <a:rPr lang="de-DE" dirty="0" smtClean="0">
                <a:latin typeface="Calibri" panose="020F0502020204030204" pitchFamily="34" charset="0"/>
              </a:rPr>
              <a:t>969 6513, </a:t>
            </a:r>
            <a:r>
              <a:rPr lang="de-DE" dirty="0">
                <a:latin typeface="Calibri" panose="020F0502020204030204" pitchFamily="34" charset="0"/>
              </a:rPr>
              <a:t>Email: </a:t>
            </a:r>
            <a:r>
              <a:rPr lang="de-DE" dirty="0" smtClean="0">
                <a:latin typeface="Calibri" panose="020F0502020204030204" pitchFamily="34" charset="0"/>
                <a:hlinkClick r:id="rId3"/>
              </a:rPr>
              <a:t>anne.fuhrmann@uni-osnabrueck.de</a:t>
            </a:r>
            <a:endParaRPr lang="de-DE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Calibri" panose="020F0502020204030204" pitchFamily="34" charset="0"/>
              </a:rPr>
              <a:t>Dr. Tobias Thelen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Tel.: 0541 969 </a:t>
            </a:r>
            <a:r>
              <a:rPr lang="de-DE" dirty="0" smtClean="0">
                <a:latin typeface="Calibri" panose="020F0502020204030204" pitchFamily="34" charset="0"/>
              </a:rPr>
              <a:t>6502, </a:t>
            </a:r>
            <a:r>
              <a:rPr lang="de-DE" dirty="0">
                <a:latin typeface="Calibri" panose="020F0502020204030204" pitchFamily="34" charset="0"/>
              </a:rPr>
              <a:t>Email: </a:t>
            </a:r>
            <a:r>
              <a:rPr lang="de-DE" dirty="0" smtClean="0">
                <a:latin typeface="Calibri" panose="020F0502020204030204" pitchFamily="34" charset="0"/>
                <a:hlinkClick r:id="rId4"/>
              </a:rPr>
              <a:t>tobias.thelen@uni-osnabrueck.de</a:t>
            </a:r>
            <a:endParaRPr lang="de-DE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Pilotprojekt: </a:t>
            </a:r>
            <a:r>
              <a:rPr lang="de-DE" dirty="0">
                <a:latin typeface="Calibri" panose="020F0502020204030204" pitchFamily="34" charset="0"/>
                <a:hlinkClick r:id="rId5"/>
              </a:rPr>
              <a:t>https://</a:t>
            </a:r>
            <a:r>
              <a:rPr lang="de-DE" dirty="0" smtClean="0">
                <a:latin typeface="Calibri" panose="020F0502020204030204" pitchFamily="34" charset="0"/>
                <a:hlinkClick r:id="rId5"/>
              </a:rPr>
              <a:t>www.virtuos.uni-osnabrueck.de/forschung/projekte/pilotprojekt_zum_52a_urhg.html</a:t>
            </a:r>
            <a:endParaRPr lang="de-DE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Abschlussbericht: </a:t>
            </a:r>
            <a:r>
              <a:rPr lang="de-DE" dirty="0">
                <a:latin typeface="Calibri" panose="020F0502020204030204" pitchFamily="34" charset="0"/>
                <a:hlinkClick r:id="rId6"/>
              </a:rPr>
              <a:t>https://</a:t>
            </a:r>
            <a:r>
              <a:rPr lang="de-DE" dirty="0" smtClean="0">
                <a:latin typeface="Calibri" panose="020F0502020204030204" pitchFamily="34" charset="0"/>
                <a:hlinkClick r:id="rId6"/>
              </a:rPr>
              <a:t>repositorium.uni-osnabrueck.de/handle/urn:nbn:de:gbv:700-2015061913251</a:t>
            </a:r>
            <a:endParaRPr lang="de-DE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de-DE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de-DE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de-DE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de-DE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65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72929" y="177502"/>
            <a:ext cx="8595360" cy="1325563"/>
          </a:xfrm>
        </p:spPr>
        <p:txBody>
          <a:bodyPr/>
          <a:lstStyle/>
          <a:p>
            <a:r>
              <a:rPr lang="de-DE" b="1" dirty="0" smtClean="0">
                <a:latin typeface="Calibri" panose="020F0502020204030204" pitchFamily="34" charset="0"/>
              </a:rPr>
              <a:t>Ziele des Pilotprojekts</a:t>
            </a:r>
            <a:endParaRPr lang="de-DE" b="1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8005"/>
          </a:xfrm>
        </p:spPr>
        <p:txBody>
          <a:bodyPr>
            <a:normAutofit fontScale="85000" lnSpcReduction="10000"/>
          </a:bodyPr>
          <a:lstStyle/>
          <a:p>
            <a:r>
              <a:rPr lang="de-DE" dirty="0" smtClean="0">
                <a:latin typeface="Calibri" panose="020F0502020204030204" pitchFamily="34" charset="0"/>
              </a:rPr>
              <a:t>Beauftragt von der </a:t>
            </a:r>
            <a:r>
              <a:rPr lang="de-DE" b="1" dirty="0" smtClean="0">
                <a:latin typeface="Calibri" panose="020F0502020204030204" pitchFamily="34" charset="0"/>
              </a:rPr>
              <a:t>Kultusministerkonferenz</a:t>
            </a:r>
            <a:r>
              <a:rPr lang="de-DE" dirty="0" smtClean="0">
                <a:latin typeface="Calibri" panose="020F0502020204030204" pitchFamily="34" charset="0"/>
              </a:rPr>
              <a:t>, in </a:t>
            </a:r>
            <a:r>
              <a:rPr lang="de-DE" b="1" dirty="0" smtClean="0">
                <a:latin typeface="Calibri" panose="020F0502020204030204" pitchFamily="34" charset="0"/>
              </a:rPr>
              <a:t>Zusammenarbeit mit der VG Wort</a:t>
            </a:r>
          </a:p>
          <a:p>
            <a:r>
              <a:rPr lang="de-DE" dirty="0" smtClean="0">
                <a:latin typeface="Calibri" panose="020F0502020204030204" pitchFamily="34" charset="0"/>
              </a:rPr>
              <a:t>Machbarkeitsstudie, </a:t>
            </a:r>
            <a:r>
              <a:rPr lang="de-DE" dirty="0">
                <a:latin typeface="Calibri" panose="020F0502020204030204" pitchFamily="34" charset="0"/>
              </a:rPr>
              <a:t>um Kosten, Aufwand und </a:t>
            </a:r>
            <a:r>
              <a:rPr lang="de-DE" b="1" dirty="0">
                <a:latin typeface="Calibri" panose="020F0502020204030204" pitchFamily="34" charset="0"/>
              </a:rPr>
              <a:t>Workflows </a:t>
            </a:r>
            <a:r>
              <a:rPr lang="de-DE" b="1" dirty="0" smtClean="0">
                <a:latin typeface="Calibri" panose="020F0502020204030204" pitchFamily="34" charset="0"/>
              </a:rPr>
              <a:t>der Einzelerfassung von </a:t>
            </a:r>
            <a:r>
              <a:rPr lang="de-DE" b="1" dirty="0">
                <a:latin typeface="Calibri" panose="020F0502020204030204" pitchFamily="34" charset="0"/>
              </a:rPr>
              <a:t>Lehrmaterialien in elektronischer Form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smtClean="0">
                <a:latin typeface="Calibri" panose="020F0502020204030204" pitchFamily="34" charset="0"/>
              </a:rPr>
              <a:t>zu untersuchen</a:t>
            </a:r>
          </a:p>
          <a:p>
            <a:r>
              <a:rPr lang="de-DE" dirty="0" smtClean="0">
                <a:latin typeface="Calibri" panose="020F0502020204030204" pitchFamily="34" charset="0"/>
              </a:rPr>
              <a:t>Konzeption </a:t>
            </a:r>
            <a:r>
              <a:rPr lang="de-DE" dirty="0">
                <a:latin typeface="Calibri" panose="020F0502020204030204" pitchFamily="34" charset="0"/>
              </a:rPr>
              <a:t>und </a:t>
            </a:r>
            <a:r>
              <a:rPr lang="de-DE" b="1" dirty="0">
                <a:latin typeface="Calibri" panose="020F0502020204030204" pitchFamily="34" charset="0"/>
              </a:rPr>
              <a:t>prototypische Realisierung </a:t>
            </a:r>
            <a:r>
              <a:rPr lang="de-DE" dirty="0">
                <a:latin typeface="Calibri" panose="020F0502020204030204" pitchFamily="34" charset="0"/>
              </a:rPr>
              <a:t>eines Lizenzauswahldialogs mit einer Schnittstelle zur VG Wort </a:t>
            </a:r>
            <a:endParaRPr lang="de-DE" dirty="0" smtClean="0">
              <a:latin typeface="Calibri" panose="020F0502020204030204" pitchFamily="34" charset="0"/>
            </a:endParaRPr>
          </a:p>
          <a:p>
            <a:r>
              <a:rPr lang="de-DE" dirty="0" smtClean="0">
                <a:latin typeface="Calibri" panose="020F0502020204030204" pitchFamily="34" charset="0"/>
              </a:rPr>
              <a:t>Voraussetzungen </a:t>
            </a:r>
            <a:r>
              <a:rPr lang="de-DE" dirty="0">
                <a:latin typeface="Calibri" panose="020F0502020204030204" pitchFamily="34" charset="0"/>
              </a:rPr>
              <a:t>für deren </a:t>
            </a:r>
            <a:r>
              <a:rPr lang="de-DE" b="1" dirty="0">
                <a:latin typeface="Calibri" panose="020F0502020204030204" pitchFamily="34" charset="0"/>
              </a:rPr>
              <a:t>Übertragbarkeit auf andere Hochschulen</a:t>
            </a:r>
            <a:r>
              <a:rPr lang="de-DE" dirty="0">
                <a:latin typeface="Calibri" panose="020F0502020204030204" pitchFamily="34" charset="0"/>
              </a:rPr>
              <a:t> in Deutschland </a:t>
            </a:r>
            <a:r>
              <a:rPr lang="de-DE" dirty="0" smtClean="0">
                <a:latin typeface="Calibri" panose="020F0502020204030204" pitchFamily="34" charset="0"/>
              </a:rPr>
              <a:t>ermitteln </a:t>
            </a:r>
            <a:endParaRPr lang="de-DE" dirty="0">
              <a:latin typeface="Calibri" panose="020F0502020204030204" pitchFamily="34" charset="0"/>
            </a:endParaRPr>
          </a:p>
          <a:p>
            <a:r>
              <a:rPr lang="de-DE" dirty="0" smtClean="0">
                <a:latin typeface="Calibri" panose="020F0502020204030204" pitchFamily="34" charset="0"/>
              </a:rPr>
              <a:t>Anforderungen: Fragestellungen </a:t>
            </a:r>
            <a:r>
              <a:rPr lang="de-DE" dirty="0">
                <a:latin typeface="Calibri" panose="020F0502020204030204" pitchFamily="34" charset="0"/>
              </a:rPr>
              <a:t>zum Datenschutzrecht, Authentifizierung, Gefahr von Falsch- und Doppelmeldungen, </a:t>
            </a:r>
            <a:r>
              <a:rPr lang="de-DE" dirty="0" smtClean="0">
                <a:latin typeface="Calibri" panose="020F0502020204030204" pitchFamily="34" charset="0"/>
              </a:rPr>
              <a:t>hochschulaffine </a:t>
            </a:r>
            <a:r>
              <a:rPr lang="de-DE" dirty="0">
                <a:latin typeface="Calibri" panose="020F0502020204030204" pitchFamily="34" charset="0"/>
              </a:rPr>
              <a:t>Operabilität (insbesondere </a:t>
            </a:r>
            <a:r>
              <a:rPr lang="de-DE" dirty="0" smtClean="0">
                <a:latin typeface="Calibri" panose="020F0502020204030204" pitchFamily="34" charset="0"/>
              </a:rPr>
              <a:t>Haushaltsschnittstellen), Beratungsbedarf</a:t>
            </a:r>
          </a:p>
          <a:p>
            <a:pPr lvl="0"/>
            <a:r>
              <a:rPr lang="de-DE" dirty="0">
                <a:latin typeface="Calibri" panose="020F0502020204030204" pitchFamily="34" charset="0"/>
              </a:rPr>
              <a:t>Projektlaufzeit: Juli 2014 - Mai 2015 </a:t>
            </a:r>
            <a:endParaRPr lang="de-DE" dirty="0" smtClean="0">
              <a:latin typeface="Calibri" panose="020F0502020204030204" pitchFamily="34" charset="0"/>
            </a:endParaRPr>
          </a:p>
          <a:p>
            <a:pPr lvl="0"/>
            <a:r>
              <a:rPr lang="de-DE" dirty="0" smtClean="0">
                <a:latin typeface="Calibri" panose="020F0502020204030204" pitchFamily="34" charset="0"/>
              </a:rPr>
              <a:t>Untersuchungszeitraum: 10.10.2014 – 09.02.2015 (Wintersemester 2014/2015)</a:t>
            </a:r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32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32763" y="2024130"/>
            <a:ext cx="9921923" cy="2387600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latin typeface="Calibri" panose="020F0502020204030204" pitchFamily="34" charset="0"/>
                <a:cs typeface="Arial" panose="020B0604020202020204" pitchFamily="34" charset="0"/>
              </a:rPr>
              <a:t>Universität Osnabrück</a:t>
            </a:r>
            <a:br>
              <a:rPr lang="de-DE" b="1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de-DE" b="1" dirty="0" smtClean="0">
                <a:latin typeface="Calibri" panose="020F0502020204030204" pitchFamily="34" charset="0"/>
                <a:cs typeface="Arial" panose="020B0604020202020204" pitchFamily="34" charset="0"/>
              </a:rPr>
              <a:t>&amp; </a:t>
            </a:r>
            <a:br>
              <a:rPr lang="de-DE" b="1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de-DE" b="1" dirty="0" smtClean="0">
                <a:latin typeface="Calibri" panose="020F0502020204030204" pitchFamily="34" charset="0"/>
                <a:cs typeface="Arial" panose="020B0604020202020204" pitchFamily="34" charset="0"/>
              </a:rPr>
              <a:t>Lernmanagementsystem </a:t>
            </a:r>
            <a:r>
              <a:rPr lang="de-DE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Stud.IP</a:t>
            </a:r>
            <a:endParaRPr lang="de-DE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1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72929" y="177502"/>
            <a:ext cx="8595360" cy="1325563"/>
          </a:xfrm>
        </p:spPr>
        <p:txBody>
          <a:bodyPr>
            <a:normAutofit/>
          </a:bodyPr>
          <a:lstStyle/>
          <a:p>
            <a:r>
              <a:rPr lang="de-DE" sz="41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Lern- und Kursmanagement Stud.IP</a:t>
            </a:r>
            <a:endParaRPr lang="de-DE" sz="41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>
                <a:latin typeface="Calibri" panose="020F0502020204030204" pitchFamily="34" charset="0"/>
                <a:cs typeface="Arial" panose="020B0604020202020204" pitchFamily="34" charset="0"/>
              </a:rPr>
              <a:t>Universität Osnabrück</a:t>
            </a:r>
          </a:p>
          <a:p>
            <a:r>
              <a:rPr lang="de-DE" dirty="0" smtClean="0">
                <a:latin typeface="Calibri" panose="020F0502020204030204" pitchFamily="34" charset="0"/>
                <a:cs typeface="Arial" panose="020B0604020202020204" pitchFamily="34" charset="0"/>
              </a:rPr>
              <a:t>ca</a:t>
            </a:r>
            <a:r>
              <a:rPr lang="de-DE" dirty="0">
                <a:latin typeface="Calibri" panose="020F0502020204030204" pitchFamily="34" charset="0"/>
                <a:cs typeface="Arial" panose="020B0604020202020204" pitchFamily="34" charset="0"/>
              </a:rPr>
              <a:t>. 13.000 </a:t>
            </a:r>
            <a:r>
              <a:rPr lang="de-DE" dirty="0" smtClean="0">
                <a:latin typeface="Calibri" panose="020F0502020204030204" pitchFamily="34" charset="0"/>
                <a:cs typeface="Arial" panose="020B0604020202020204" pitchFamily="34" charset="0"/>
              </a:rPr>
              <a:t>Studierende / </a:t>
            </a:r>
            <a:r>
              <a:rPr lang="de-DE" dirty="0">
                <a:latin typeface="Calibri" panose="020F0502020204030204" pitchFamily="34" charset="0"/>
                <a:cs typeface="Arial" panose="020B0604020202020204" pitchFamily="34" charset="0"/>
              </a:rPr>
              <a:t>ca. 1.300 Lehrende</a:t>
            </a:r>
          </a:p>
          <a:p>
            <a:r>
              <a:rPr lang="de-DE" dirty="0" smtClean="0">
                <a:latin typeface="Calibri" panose="020F0502020204030204" pitchFamily="34" charset="0"/>
                <a:cs typeface="Arial" panose="020B0604020202020204" pitchFamily="34" charset="0"/>
              </a:rPr>
              <a:t>Schwerpunkte: Lehrerbildung </a:t>
            </a:r>
            <a:r>
              <a:rPr lang="de-DE" dirty="0">
                <a:latin typeface="Calibri" panose="020F0502020204030204" pitchFamily="34" charset="0"/>
                <a:cs typeface="Arial" panose="020B0604020202020204" pitchFamily="34" charset="0"/>
              </a:rPr>
              <a:t>(30</a:t>
            </a:r>
            <a:r>
              <a:rPr lang="de-DE" dirty="0" smtClean="0">
                <a:latin typeface="Calibri" panose="020F0502020204030204" pitchFamily="34" charset="0"/>
                <a:cs typeface="Arial" panose="020B0604020202020204" pitchFamily="34" charset="0"/>
              </a:rPr>
              <a:t>%),BWL</a:t>
            </a:r>
            <a:r>
              <a:rPr lang="de-DE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dirty="0" smtClean="0">
                <a:latin typeface="Calibri" panose="020F0502020204030204" pitchFamily="34" charset="0"/>
                <a:cs typeface="Arial" panose="020B0604020202020204" pitchFamily="34" charset="0"/>
              </a:rPr>
              <a:t>Jura, Biologie</a:t>
            </a:r>
            <a:r>
              <a:rPr lang="de-DE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Calibri" panose="020F0502020204030204" pitchFamily="34" charset="0"/>
                <a:cs typeface="Arial" panose="020B0604020202020204" pitchFamily="34" charset="0"/>
              </a:rPr>
              <a:t>Cognitive</a:t>
            </a:r>
            <a:r>
              <a:rPr lang="de-DE" dirty="0">
                <a:latin typeface="Calibri" panose="020F0502020204030204" pitchFamily="34" charset="0"/>
                <a:cs typeface="Arial" panose="020B0604020202020204" pitchFamily="34" charset="0"/>
              </a:rPr>
              <a:t> Science</a:t>
            </a:r>
          </a:p>
          <a:p>
            <a:r>
              <a:rPr lang="de-DE" dirty="0" smtClean="0">
                <a:latin typeface="Calibri" panose="020F0502020204030204" pitchFamily="34" charset="0"/>
                <a:cs typeface="Arial" panose="020B0604020202020204" pitchFamily="34" charset="0"/>
              </a:rPr>
              <a:t>Keine </a:t>
            </a:r>
            <a:r>
              <a:rPr lang="de-DE" dirty="0">
                <a:latin typeface="Calibri" panose="020F0502020204030204" pitchFamily="34" charset="0"/>
                <a:cs typeface="Arial" panose="020B0604020202020204" pitchFamily="34" charset="0"/>
              </a:rPr>
              <a:t>Ingenieurwissenschaft, </a:t>
            </a:r>
            <a:r>
              <a:rPr lang="de-DE" dirty="0" smtClean="0">
                <a:latin typeface="Calibri" panose="020F0502020204030204" pitchFamily="34" charset="0"/>
                <a:cs typeface="Arial" panose="020B0604020202020204" pitchFamily="34" charset="0"/>
              </a:rPr>
              <a:t>keine </a:t>
            </a:r>
            <a:r>
              <a:rPr lang="de-DE" dirty="0">
                <a:latin typeface="Calibri" panose="020F0502020204030204" pitchFamily="34" charset="0"/>
                <a:cs typeface="Arial" panose="020B0604020202020204" pitchFamily="34" charset="0"/>
              </a:rPr>
              <a:t>Medizin</a:t>
            </a:r>
          </a:p>
          <a:p>
            <a:pPr marL="0" indent="0">
              <a:buNone/>
            </a:pPr>
            <a:r>
              <a:rPr lang="de-DE" b="1" dirty="0" smtClean="0">
                <a:latin typeface="Calibri" panose="020F0502020204030204" pitchFamily="34" charset="0"/>
                <a:cs typeface="Arial" panose="020B0604020202020204" pitchFamily="34" charset="0"/>
              </a:rPr>
              <a:t>Lernmanagementsystem </a:t>
            </a:r>
            <a:r>
              <a:rPr lang="de-DE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Stud.IP</a:t>
            </a:r>
            <a:endParaRPr lang="de-DE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Calibri" panose="020F0502020204030204" pitchFamily="34" charset="0"/>
                <a:cs typeface="Arial" panose="020B0604020202020204" pitchFamily="34" charset="0"/>
              </a:rPr>
              <a:t>seit September 2003 flächendeckend im Einsatz</a:t>
            </a:r>
          </a:p>
          <a:p>
            <a:r>
              <a:rPr lang="de-DE" dirty="0" smtClean="0">
                <a:latin typeface="Calibri" panose="020F0502020204030204" pitchFamily="34" charset="0"/>
                <a:cs typeface="Arial" panose="020B0604020202020204" pitchFamily="34" charset="0"/>
              </a:rPr>
              <a:t>Während des Semesters:</a:t>
            </a:r>
          </a:p>
          <a:p>
            <a:pPr lvl="1"/>
            <a:r>
              <a:rPr lang="de-DE" dirty="0" smtClean="0">
                <a:latin typeface="Calibri" panose="020F0502020204030204" pitchFamily="34" charset="0"/>
                <a:cs typeface="Arial" panose="020B0604020202020204" pitchFamily="34" charset="0"/>
              </a:rPr>
              <a:t>13.000 Nutzer / Woche (bis 12.000/Tag)</a:t>
            </a:r>
          </a:p>
          <a:p>
            <a:pPr lvl="1"/>
            <a:r>
              <a:rPr lang="de-DE" dirty="0" smtClean="0">
                <a:latin typeface="Calibri" panose="020F0502020204030204" pitchFamily="34" charset="0"/>
                <a:cs typeface="Arial" panose="020B0604020202020204" pitchFamily="34" charset="0"/>
              </a:rPr>
              <a:t>ca. 70.000 Kursanmeldungen / Semester</a:t>
            </a:r>
          </a:p>
          <a:p>
            <a:pPr lvl="1"/>
            <a:r>
              <a:rPr lang="de-DE" dirty="0" smtClean="0">
                <a:latin typeface="Calibri" panose="020F0502020204030204" pitchFamily="34" charset="0"/>
                <a:cs typeface="Arial" panose="020B0604020202020204" pitchFamily="34" charset="0"/>
              </a:rPr>
              <a:t>ca.   3.500 Dateien / Woche</a:t>
            </a:r>
            <a:br>
              <a:rPr lang="de-DE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Calibri" panose="020F0502020204030204" pitchFamily="34" charset="0"/>
                <a:cs typeface="Arial" panose="020B0604020202020204" pitchFamily="34" charset="0"/>
              </a:rPr>
              <a:t>ca. 50.000 Dateien / Semester</a:t>
            </a:r>
          </a:p>
        </p:txBody>
      </p:sp>
    </p:spTree>
    <p:extLst>
      <p:ext uri="{BB962C8B-B14F-4D97-AF65-F5344CB8AC3E}">
        <p14:creationId xmlns:p14="http://schemas.microsoft.com/office/powerpoint/2010/main" val="376897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024130"/>
            <a:ext cx="9144000" cy="2387600"/>
          </a:xfrm>
        </p:spPr>
        <p:txBody>
          <a:bodyPr>
            <a:normAutofit/>
          </a:bodyPr>
          <a:lstStyle/>
          <a:p>
            <a:r>
              <a:rPr lang="de-DE" b="1" dirty="0">
                <a:latin typeface="Calibri" panose="020F0502020204030204" pitchFamily="34" charset="0"/>
                <a:cs typeface="Arial" panose="020B0604020202020204" pitchFamily="34" charset="0"/>
              </a:rPr>
              <a:t>Lizenzauswahldialog und Meldevorgang </a:t>
            </a:r>
          </a:p>
        </p:txBody>
      </p:sp>
    </p:spTree>
    <p:extLst>
      <p:ext uri="{BB962C8B-B14F-4D97-AF65-F5344CB8AC3E}">
        <p14:creationId xmlns:p14="http://schemas.microsoft.com/office/powerpoint/2010/main" val="308454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72929" y="177502"/>
            <a:ext cx="8595360" cy="1325563"/>
          </a:xfrm>
        </p:spPr>
        <p:txBody>
          <a:bodyPr>
            <a:normAutofit/>
          </a:bodyPr>
          <a:lstStyle/>
          <a:p>
            <a:r>
              <a:rPr lang="de-DE" sz="41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Technische Anforderungen</a:t>
            </a:r>
            <a:endParaRPr lang="de-DE" sz="41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de-DE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Recherche und Eingabe aller Werksdaten in einem Meldeformular, das vom Server der VG Wort kommt</a:t>
            </a:r>
          </a:p>
          <a:p>
            <a:pPr>
              <a:buFont typeface="Arial" charset="0"/>
              <a:buChar char="•"/>
            </a:pPr>
            <a:r>
              <a:rPr lang="de-DE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Alle werkunabhängigen Daten werden mittels Schnittstelle von LMS an VG Wort-Server übermittelt: geringer Erfassungsaufwand für Melder, Datenschutz durch </a:t>
            </a:r>
            <a:r>
              <a:rPr lang="de-DE" sz="32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Pseudonymisierung</a:t>
            </a:r>
            <a:endParaRPr lang="de-DE" sz="3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</a:pPr>
            <a:r>
              <a:rPr lang="de-DE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Hochschule wird durch Schnittstelle authentifiziert</a:t>
            </a:r>
          </a:p>
          <a:p>
            <a:pPr>
              <a:buFont typeface="Arial" charset="0"/>
              <a:buChar char="•"/>
            </a:pPr>
            <a:r>
              <a:rPr lang="de-DE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Rückmeldung über Schnittstelle, ob Meldungen erfolgreich waren (Werkmetadaten werden mit zurückgeliefert) </a:t>
            </a:r>
          </a:p>
        </p:txBody>
      </p:sp>
    </p:spTree>
    <p:extLst>
      <p:ext uri="{BB962C8B-B14F-4D97-AF65-F5344CB8AC3E}">
        <p14:creationId xmlns:p14="http://schemas.microsoft.com/office/powerpoint/2010/main" val="241916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ät Osnabrück">
      <a:majorFont>
        <a:latin typeface="MetaPlus"/>
        <a:ea typeface=""/>
        <a:cs typeface=""/>
      </a:majorFont>
      <a:minorFont>
        <a:latin typeface="MetaPlu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ät Osnabrück">
      <a:majorFont>
        <a:latin typeface="MetaPlus"/>
        <a:ea typeface=""/>
        <a:cs typeface=""/>
      </a:majorFont>
      <a:minorFont>
        <a:latin typeface="MetaPlu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1407</Words>
  <Application>Microsoft Office PowerPoint</Application>
  <PresentationFormat>Benutzerdefiniert</PresentationFormat>
  <Paragraphs>210</Paragraphs>
  <Slides>41</Slides>
  <Notes>41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41</vt:i4>
      </vt:variant>
    </vt:vector>
  </HeadingPairs>
  <TitlesOfParts>
    <vt:vector size="43" baseType="lpstr">
      <vt:lpstr>Office Theme</vt:lpstr>
      <vt:lpstr>1_Office Theme</vt:lpstr>
      <vt:lpstr>PowerPoint-Präsentation</vt:lpstr>
      <vt:lpstr>Gliederung </vt:lpstr>
      <vt:lpstr>§ 52a UrhG und Projektziel</vt:lpstr>
      <vt:lpstr>§ 52a UrhG (seit 2003 im UrhG)</vt:lpstr>
      <vt:lpstr>Ziele des Pilotprojekts</vt:lpstr>
      <vt:lpstr>Universität Osnabrück &amp;  Lernmanagementsystem Stud.IP</vt:lpstr>
      <vt:lpstr>Lern- und Kursmanagement Stud.IP</vt:lpstr>
      <vt:lpstr>Lizenzauswahldialog und Meldevorgang </vt:lpstr>
      <vt:lpstr>Technische Anforderungen</vt:lpstr>
      <vt:lpstr>Lizenzauswahldialog in Stud.IP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Meldung bei der VG Wort </vt:lpstr>
      <vt:lpstr>Werkeingabe</vt:lpstr>
      <vt:lpstr>PowerPoint-Präsentation</vt:lpstr>
      <vt:lpstr>Erfolgsbestätigung in Stud.IP</vt:lpstr>
      <vt:lpstr>Vorrangiges Verlagsangebot </vt:lpstr>
      <vt:lpstr>Begleitende Informationsmaßnahmen</vt:lpstr>
      <vt:lpstr>Informationsmaßnahmen</vt:lpstr>
      <vt:lpstr>Gedrucktes Informationsmaterial</vt:lpstr>
      <vt:lpstr>Gedrucktes Informationsmaterial</vt:lpstr>
      <vt:lpstr>Methoden der Datenerhebung</vt:lpstr>
      <vt:lpstr>Methoden </vt:lpstr>
      <vt:lpstr>Nutzungsdaten</vt:lpstr>
      <vt:lpstr>Relevanz von Literatur in Stud.IP </vt:lpstr>
      <vt:lpstr>Hochgeladene Dokumente mit Lizenzangabe</vt:lpstr>
      <vt:lpstr>Semestervergleich </vt:lpstr>
      <vt:lpstr>Meldungen</vt:lpstr>
      <vt:lpstr>Meldungen in den Fachbereichen</vt:lpstr>
      <vt:lpstr>Fazit</vt:lpstr>
      <vt:lpstr>Funktionsfähigkeit </vt:lpstr>
      <vt:lpstr>Feedback von Lehrenden und Studierenden</vt:lpstr>
      <vt:lpstr>Literaturbereitstellung für Studierende</vt:lpstr>
      <vt:lpstr>Schlussbemerkungen aus Sicht der Universität</vt:lpstr>
      <vt:lpstr>Fazit von Vizepräsidentin Prof. Dr. May-Britt Kallenrode</vt:lpstr>
      <vt:lpstr>Vielen Dank für Ihre Aufmerksamkeit. </vt:lpstr>
      <vt:lpstr>Kontakt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Dr. Anne Fuhrmann-Siekmeyer;tobias.moeller-walsdorf@mwk.niedersachsen.de</dc:creator>
  <cp:lastModifiedBy>Anne</cp:lastModifiedBy>
  <cp:revision>550</cp:revision>
  <cp:lastPrinted>2015-09-01T11:49:18Z</cp:lastPrinted>
  <dcterms:created xsi:type="dcterms:W3CDTF">2014-07-21T07:40:50Z</dcterms:created>
  <dcterms:modified xsi:type="dcterms:W3CDTF">2015-09-22T13:33:41Z</dcterms:modified>
</cp:coreProperties>
</file>